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Gelasio" panose="020B0604020202020204" charset="0"/>
      <p:regular r:id="rId14"/>
    </p:embeddedFont>
    <p:embeddedFont>
      <p:font typeface="Lato" panose="020F0502020204030203" pitchFamily="3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68566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E5E0">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E5E0">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D3C1B6">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D3C1B6">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E5E0">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BAB6A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5E5E0">
              <a:alpha val="85000"/>
            </a:srgbClr>
          </a:solidFill>
          <a:ln/>
        </p:spPr>
        <p:txBody>
          <a:bodyPr/>
          <a:lstStyle/>
          <a:p>
            <a:endParaRPr lang="en-IN"/>
          </a:p>
        </p:txBody>
      </p:sp>
      <p:sp>
        <p:nvSpPr>
          <p:cNvPr id="4" name="Text 1"/>
          <p:cNvSpPr/>
          <p:nvPr/>
        </p:nvSpPr>
        <p:spPr>
          <a:xfrm>
            <a:off x="793790" y="1175028"/>
            <a:ext cx="13042821" cy="2126337"/>
          </a:xfrm>
          <a:prstGeom prst="rect">
            <a:avLst/>
          </a:prstGeom>
          <a:noFill/>
          <a:ln/>
        </p:spPr>
        <p:txBody>
          <a:bodyPr wrap="square" lIns="0" tIns="0" rIns="0" bIns="0" rtlCol="0" anchor="t"/>
          <a:lstStyle/>
          <a:p>
            <a:pPr marL="0" indent="0" algn="ctr">
              <a:lnSpc>
                <a:spcPts val="5550"/>
              </a:lnSpc>
              <a:buNone/>
            </a:pPr>
            <a:r>
              <a:rPr lang="en-US" sz="4450" dirty="0">
                <a:solidFill>
                  <a:srgbClr val="312F2B"/>
                </a:solidFill>
                <a:latin typeface="Gelasio" pitchFamily="34" charset="0"/>
                <a:ea typeface="Gelasio" pitchFamily="34" charset="-122"/>
                <a:cs typeface="Gelasio" pitchFamily="34" charset="-120"/>
              </a:rPr>
              <a:t>Enhanced Personalized Learning Experiences by Leveraging Knowledge Graphs and Prompt Engineering</a:t>
            </a:r>
            <a:endParaRPr lang="en-US" sz="4450" dirty="0"/>
          </a:p>
        </p:txBody>
      </p:sp>
      <p:sp>
        <p:nvSpPr>
          <p:cNvPr id="5" name="Text 2"/>
          <p:cNvSpPr/>
          <p:nvPr/>
        </p:nvSpPr>
        <p:spPr>
          <a:xfrm>
            <a:off x="3427333" y="3641527"/>
            <a:ext cx="7775734" cy="566976"/>
          </a:xfrm>
          <a:prstGeom prst="rect">
            <a:avLst/>
          </a:prstGeom>
          <a:noFill/>
          <a:ln/>
        </p:spPr>
        <p:txBody>
          <a:bodyPr wrap="none" lIns="0" tIns="0" rIns="0" bIns="0" rtlCol="0" anchor="t"/>
          <a:lstStyle/>
          <a:p>
            <a:pPr marL="0" indent="0" algn="ctr">
              <a:lnSpc>
                <a:spcPts val="4450"/>
              </a:lnSpc>
              <a:buNone/>
            </a:pPr>
            <a:r>
              <a:rPr lang="en-US" sz="3550" dirty="0">
                <a:solidFill>
                  <a:srgbClr val="312F2B"/>
                </a:solidFill>
                <a:latin typeface="Gelasio" pitchFamily="34" charset="0"/>
                <a:ea typeface="Gelasio" pitchFamily="34" charset="-122"/>
                <a:cs typeface="Gelasio" pitchFamily="34" charset="-120"/>
              </a:rPr>
              <a:t>MSc Research Project – Data Analytics</a:t>
            </a:r>
            <a:endParaRPr lang="en-US" sz="3550" dirty="0"/>
          </a:p>
        </p:txBody>
      </p:sp>
      <p:sp>
        <p:nvSpPr>
          <p:cNvPr id="6" name="Text 3"/>
          <p:cNvSpPr/>
          <p:nvPr/>
        </p:nvSpPr>
        <p:spPr>
          <a:xfrm>
            <a:off x="793790" y="4752737"/>
            <a:ext cx="6244709" cy="453509"/>
          </a:xfrm>
          <a:prstGeom prst="rect">
            <a:avLst/>
          </a:prstGeom>
          <a:noFill/>
          <a:ln/>
        </p:spPr>
        <p:txBody>
          <a:bodyPr wrap="none" lIns="0" tIns="0" rIns="0" bIns="0" rtlCol="0" anchor="t"/>
          <a:lstStyle/>
          <a:p>
            <a:pPr marL="0" indent="0" algn="r">
              <a:lnSpc>
                <a:spcPts val="3550"/>
              </a:lnSpc>
              <a:buNone/>
            </a:pPr>
            <a:r>
              <a:rPr lang="en-US" sz="2200" b="1" dirty="0">
                <a:solidFill>
                  <a:srgbClr val="272525"/>
                </a:solidFill>
                <a:latin typeface="Lato" pitchFamily="34" charset="0"/>
                <a:ea typeface="Lato" pitchFamily="34" charset="-122"/>
                <a:cs typeface="Lato" pitchFamily="34" charset="-120"/>
              </a:rPr>
              <a:t>Malav Naik</a:t>
            </a:r>
            <a:endParaRPr lang="en-US" sz="2200" dirty="0"/>
          </a:p>
        </p:txBody>
      </p:sp>
      <p:sp>
        <p:nvSpPr>
          <p:cNvPr id="7" name="Text 4"/>
          <p:cNvSpPr/>
          <p:nvPr/>
        </p:nvSpPr>
        <p:spPr>
          <a:xfrm>
            <a:off x="7599521" y="4752737"/>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National College of Ireland</a:t>
            </a:r>
            <a:endParaRPr lang="en-US" sz="1750" dirty="0"/>
          </a:p>
        </p:txBody>
      </p:sp>
      <p:sp>
        <p:nvSpPr>
          <p:cNvPr id="8" name="Text 5"/>
          <p:cNvSpPr/>
          <p:nvPr/>
        </p:nvSpPr>
        <p:spPr>
          <a:xfrm>
            <a:off x="793790" y="5869543"/>
            <a:ext cx="6244709" cy="362903"/>
          </a:xfrm>
          <a:prstGeom prst="rect">
            <a:avLst/>
          </a:prstGeom>
          <a:noFill/>
          <a:ln/>
        </p:spPr>
        <p:txBody>
          <a:bodyPr wrap="none" lIns="0" tIns="0" rIns="0" bIns="0" rtlCol="0" anchor="t"/>
          <a:lstStyle/>
          <a:p>
            <a:pPr marL="0" indent="0" algn="r">
              <a:lnSpc>
                <a:spcPts val="2850"/>
              </a:lnSpc>
              <a:buNone/>
            </a:pPr>
            <a:r>
              <a:rPr lang="en-US" sz="1750" b="1" dirty="0">
                <a:solidFill>
                  <a:srgbClr val="272525"/>
                </a:solidFill>
                <a:latin typeface="Lato" pitchFamily="34" charset="0"/>
                <a:ea typeface="Lato" pitchFamily="34" charset="-122"/>
                <a:cs typeface="Lato" pitchFamily="34" charset="-120"/>
              </a:rPr>
              <a:t>Supervisor:</a:t>
            </a:r>
            <a:endParaRPr lang="en-US" sz="1750" dirty="0"/>
          </a:p>
        </p:txBody>
      </p:sp>
      <p:sp>
        <p:nvSpPr>
          <p:cNvPr id="9" name="Text 6"/>
          <p:cNvSpPr/>
          <p:nvPr/>
        </p:nvSpPr>
        <p:spPr>
          <a:xfrm>
            <a:off x="7599521" y="5869543"/>
            <a:ext cx="624470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Jorge Basilio</a:t>
            </a:r>
            <a:endParaRPr lang="en-US" sz="1750" dirty="0"/>
          </a:p>
        </p:txBody>
      </p:sp>
      <p:sp>
        <p:nvSpPr>
          <p:cNvPr id="10" name="Text 7"/>
          <p:cNvSpPr/>
          <p:nvPr/>
        </p:nvSpPr>
        <p:spPr>
          <a:xfrm>
            <a:off x="793790" y="6691670"/>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Lato" pitchFamily="34" charset="0"/>
                <a:ea typeface="Lato" pitchFamily="34" charset="-122"/>
                <a:cs typeface="Lato" pitchFamily="34" charset="-120"/>
              </a:rPr>
              <a:t>11th August 2025</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518660" y="616744"/>
            <a:ext cx="5592961" cy="699135"/>
          </a:xfrm>
          <a:prstGeom prst="rect">
            <a:avLst/>
          </a:prstGeom>
          <a:noFill/>
          <a:ln/>
        </p:spPr>
        <p:txBody>
          <a:bodyPr wrap="none" lIns="0" tIns="0" rIns="0" bIns="0" rtlCol="0" anchor="t"/>
          <a:lstStyle/>
          <a:p>
            <a:pPr marL="0" indent="0" algn="ctr">
              <a:lnSpc>
                <a:spcPts val="5500"/>
              </a:lnSpc>
              <a:buNone/>
            </a:pPr>
            <a:r>
              <a:rPr lang="en-US" sz="4400" dirty="0">
                <a:solidFill>
                  <a:srgbClr val="312F2B"/>
                </a:solidFill>
                <a:latin typeface="Gelasio" pitchFamily="34" charset="0"/>
                <a:ea typeface="Gelasio" pitchFamily="34" charset="-122"/>
                <a:cs typeface="Gelasio" pitchFamily="34" charset="-120"/>
              </a:rPr>
              <a:t>Conclusion &amp; Impact</a:t>
            </a:r>
            <a:endParaRPr lang="en-US" sz="4400" dirty="0"/>
          </a:p>
        </p:txBody>
      </p:sp>
      <p:sp>
        <p:nvSpPr>
          <p:cNvPr id="3" name="Text 1"/>
          <p:cNvSpPr/>
          <p:nvPr/>
        </p:nvSpPr>
        <p:spPr>
          <a:xfrm>
            <a:off x="782955" y="1763316"/>
            <a:ext cx="13064490" cy="357902"/>
          </a:xfrm>
          <a:prstGeom prst="rect">
            <a:avLst/>
          </a:prstGeom>
          <a:noFill/>
          <a:ln/>
        </p:spPr>
        <p:txBody>
          <a:bodyPr wrap="none" lIns="0" tIns="0" rIns="0" bIns="0" rtlCol="0" anchor="t"/>
          <a:lstStyle/>
          <a:p>
            <a:pPr marL="0" indent="0" algn="ctr">
              <a:lnSpc>
                <a:spcPts val="2800"/>
              </a:lnSpc>
              <a:buNone/>
            </a:pPr>
            <a:r>
              <a:rPr lang="en-US" sz="1750" dirty="0">
                <a:solidFill>
                  <a:srgbClr val="272525"/>
                </a:solidFill>
                <a:latin typeface="Lato" pitchFamily="34" charset="0"/>
                <a:ea typeface="Lato" pitchFamily="34" charset="-122"/>
                <a:cs typeface="Lato" pitchFamily="34" charset="-120"/>
              </a:rPr>
              <a:t>SkillBot represents a significant leap forward in personalized education.</a:t>
            </a:r>
            <a:endParaRPr lang="en-US" sz="1750" dirty="0"/>
          </a:p>
        </p:txBody>
      </p:sp>
      <p:pic>
        <p:nvPicPr>
          <p:cNvPr id="4" name="Image 0" descr="preencoded.png"/>
          <p:cNvPicPr>
            <a:picLocks noChangeAspect="1"/>
          </p:cNvPicPr>
          <p:nvPr/>
        </p:nvPicPr>
        <p:blipFill>
          <a:blip r:embed="rId3"/>
          <a:stretch>
            <a:fillRect/>
          </a:stretch>
        </p:blipFill>
        <p:spPr>
          <a:xfrm>
            <a:off x="782955" y="2372797"/>
            <a:ext cx="559237" cy="559237"/>
          </a:xfrm>
          <a:prstGeom prst="rect">
            <a:avLst/>
          </a:prstGeom>
        </p:spPr>
      </p:pic>
      <p:sp>
        <p:nvSpPr>
          <p:cNvPr id="5" name="Text 2"/>
          <p:cNvSpPr/>
          <p:nvPr/>
        </p:nvSpPr>
        <p:spPr>
          <a:xfrm>
            <a:off x="782955" y="3211592"/>
            <a:ext cx="4137898" cy="349568"/>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Accurate &amp; Trustworthy Learning</a:t>
            </a:r>
            <a:endParaRPr lang="en-US" sz="2200" dirty="0"/>
          </a:p>
        </p:txBody>
      </p:sp>
      <p:sp>
        <p:nvSpPr>
          <p:cNvPr id="6" name="Text 3"/>
          <p:cNvSpPr/>
          <p:nvPr/>
        </p:nvSpPr>
        <p:spPr>
          <a:xfrm>
            <a:off x="782955" y="3695343"/>
            <a:ext cx="6392466" cy="1073706"/>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SkillBot effectively blends LLMs and KGs to deliver highly accurate, contextual, and trustworthy learning experiences, addressing critical issues of reliability in AI-driven education.</a:t>
            </a:r>
            <a:endParaRPr lang="en-US" sz="1750" dirty="0"/>
          </a:p>
        </p:txBody>
      </p:sp>
      <p:pic>
        <p:nvPicPr>
          <p:cNvPr id="7" name="Image 1" descr="preencoded.png"/>
          <p:cNvPicPr>
            <a:picLocks noChangeAspect="1"/>
          </p:cNvPicPr>
          <p:nvPr/>
        </p:nvPicPr>
        <p:blipFill>
          <a:blip r:embed="rId4"/>
          <a:stretch>
            <a:fillRect/>
          </a:stretch>
        </p:blipFill>
        <p:spPr>
          <a:xfrm>
            <a:off x="7454979" y="2372797"/>
            <a:ext cx="559237" cy="559237"/>
          </a:xfrm>
          <a:prstGeom prst="rect">
            <a:avLst/>
          </a:prstGeom>
        </p:spPr>
      </p:pic>
      <p:sp>
        <p:nvSpPr>
          <p:cNvPr id="8" name="Text 4"/>
          <p:cNvSpPr/>
          <p:nvPr/>
        </p:nvSpPr>
        <p:spPr>
          <a:xfrm>
            <a:off x="7454979" y="3211592"/>
            <a:ext cx="2987873" cy="349568"/>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Scalable AI Architecture</a:t>
            </a:r>
            <a:endParaRPr lang="en-US" sz="2200" dirty="0"/>
          </a:p>
        </p:txBody>
      </p:sp>
      <p:sp>
        <p:nvSpPr>
          <p:cNvPr id="9" name="Text 5"/>
          <p:cNvSpPr/>
          <p:nvPr/>
        </p:nvSpPr>
        <p:spPr>
          <a:xfrm>
            <a:off x="7454979" y="3695343"/>
            <a:ext cx="6392466" cy="1073706"/>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The project demonstrates a scalable AI architecture suitable for widespread adoption in educational and corporate training sectors, offering a robust framework for future development.</a:t>
            </a:r>
            <a:endParaRPr lang="en-US" sz="1750" dirty="0"/>
          </a:p>
        </p:txBody>
      </p:sp>
      <p:pic>
        <p:nvPicPr>
          <p:cNvPr id="10" name="Image 2" descr="preencoded.png"/>
          <p:cNvPicPr>
            <a:picLocks noChangeAspect="1"/>
          </p:cNvPicPr>
          <p:nvPr/>
        </p:nvPicPr>
        <p:blipFill>
          <a:blip r:embed="rId5"/>
          <a:stretch>
            <a:fillRect/>
          </a:stretch>
        </p:blipFill>
        <p:spPr>
          <a:xfrm>
            <a:off x="782955" y="5216485"/>
            <a:ext cx="559237" cy="559237"/>
          </a:xfrm>
          <a:prstGeom prst="rect">
            <a:avLst/>
          </a:prstGeom>
        </p:spPr>
      </p:pic>
      <p:sp>
        <p:nvSpPr>
          <p:cNvPr id="11" name="Text 6"/>
          <p:cNvSpPr/>
          <p:nvPr/>
        </p:nvSpPr>
        <p:spPr>
          <a:xfrm>
            <a:off x="782955" y="6055281"/>
            <a:ext cx="3333512" cy="349568"/>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Enhanced User Experience</a:t>
            </a:r>
            <a:endParaRPr lang="en-US" sz="2200" dirty="0"/>
          </a:p>
        </p:txBody>
      </p:sp>
      <p:sp>
        <p:nvSpPr>
          <p:cNvPr id="12" name="Text 7"/>
          <p:cNvSpPr/>
          <p:nvPr/>
        </p:nvSpPr>
        <p:spPr>
          <a:xfrm>
            <a:off x="782955" y="6539032"/>
            <a:ext cx="6392466" cy="1073706"/>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We achieved significant improvements in user satisfaction, skill alignment, and overall engagement, proving the practical impact of personalized learning paths.</a:t>
            </a:r>
            <a:endParaRPr lang="en-US" sz="1750" dirty="0"/>
          </a:p>
        </p:txBody>
      </p:sp>
      <p:pic>
        <p:nvPicPr>
          <p:cNvPr id="13" name="Image 3" descr="preencoded.png"/>
          <p:cNvPicPr>
            <a:picLocks noChangeAspect="1"/>
          </p:cNvPicPr>
          <p:nvPr/>
        </p:nvPicPr>
        <p:blipFill>
          <a:blip r:embed="rId6"/>
          <a:stretch>
            <a:fillRect/>
          </a:stretch>
        </p:blipFill>
        <p:spPr>
          <a:xfrm>
            <a:off x="7454979" y="5216485"/>
            <a:ext cx="559237" cy="559237"/>
          </a:xfrm>
          <a:prstGeom prst="rect">
            <a:avLst/>
          </a:prstGeom>
        </p:spPr>
      </p:pic>
      <p:sp>
        <p:nvSpPr>
          <p:cNvPr id="14" name="Text 8"/>
          <p:cNvSpPr/>
          <p:nvPr/>
        </p:nvSpPr>
        <p:spPr>
          <a:xfrm>
            <a:off x="7454979" y="6055281"/>
            <a:ext cx="3042285" cy="349568"/>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Paving the Way Forward</a:t>
            </a:r>
            <a:endParaRPr lang="en-US" sz="2200" dirty="0"/>
          </a:p>
        </p:txBody>
      </p:sp>
      <p:sp>
        <p:nvSpPr>
          <p:cNvPr id="15" name="Text 9"/>
          <p:cNvSpPr/>
          <p:nvPr/>
        </p:nvSpPr>
        <p:spPr>
          <a:xfrm>
            <a:off x="7454979" y="6539032"/>
            <a:ext cx="6392466" cy="1073706"/>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SkillBot sets a new benchmark, paving the way for the next generation of personalized learning platforms that are both intelligent and genuinely impactful for users.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thank you note&#10;&#10;AI-generated content may be incorrect.">
            <a:extLst>
              <a:ext uri="{FF2B5EF4-FFF2-40B4-BE49-F238E27FC236}">
                <a16:creationId xmlns:a16="http://schemas.microsoft.com/office/drawing/2014/main" id="{8E0DE199-A054-FCCA-CCCD-C1003B63686F}"/>
              </a:ext>
            </a:extLst>
          </p:cNvPr>
          <p:cNvPicPr>
            <a:picLocks noChangeAspect="1"/>
          </p:cNvPicPr>
          <p:nvPr/>
        </p:nvPicPr>
        <p:blipFill>
          <a:blip r:embed="rId2"/>
          <a:stretch>
            <a:fillRect/>
          </a:stretch>
        </p:blipFill>
        <p:spPr>
          <a:xfrm>
            <a:off x="78059" y="0"/>
            <a:ext cx="14552341" cy="8010293"/>
          </a:xfrm>
          <a:prstGeom prst="rect">
            <a:avLst/>
          </a:prstGeom>
        </p:spPr>
      </p:pic>
    </p:spTree>
    <p:extLst>
      <p:ext uri="{BB962C8B-B14F-4D97-AF65-F5344CB8AC3E}">
        <p14:creationId xmlns:p14="http://schemas.microsoft.com/office/powerpoint/2010/main" val="3641412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33299"/>
            <a:ext cx="6640473"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Introduction &amp; Motivation</a:t>
            </a:r>
            <a:endParaRPr lang="en-US" sz="4450" dirty="0"/>
          </a:p>
        </p:txBody>
      </p:sp>
      <p:sp>
        <p:nvSpPr>
          <p:cNvPr id="3" name="Text 1"/>
          <p:cNvSpPr/>
          <p:nvPr/>
        </p:nvSpPr>
        <p:spPr>
          <a:xfrm>
            <a:off x="793790" y="279570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The Fourth Industrial Revolution demands continuous upskilling and reskilling, yet traditional education models struggle to keep pace due to their rigid, slow, and non-personalized nature.</a:t>
            </a:r>
            <a:endParaRPr lang="en-US" sz="1750" dirty="0"/>
          </a:p>
        </p:txBody>
      </p:sp>
      <p:sp>
        <p:nvSpPr>
          <p:cNvPr id="4" name="Shape 2"/>
          <p:cNvSpPr/>
          <p:nvPr/>
        </p:nvSpPr>
        <p:spPr>
          <a:xfrm>
            <a:off x="793790" y="3776663"/>
            <a:ext cx="6407944" cy="2819519"/>
          </a:xfrm>
          <a:prstGeom prst="roundRect">
            <a:avLst>
              <a:gd name="adj" fmla="val 5189"/>
            </a:avLst>
          </a:prstGeom>
          <a:solidFill>
            <a:srgbClr val="FFFFFF">
              <a:alpha val="95000"/>
            </a:srgbClr>
          </a:solidFill>
          <a:ln w="30480">
            <a:solidFill>
              <a:srgbClr val="CECEC9"/>
            </a:solidFill>
            <a:prstDash val="solid"/>
          </a:ln>
        </p:spPr>
        <p:txBody>
          <a:bodyPr/>
          <a:lstStyle/>
          <a:p>
            <a:endParaRPr lang="en-IN"/>
          </a:p>
        </p:txBody>
      </p:sp>
      <p:sp>
        <p:nvSpPr>
          <p:cNvPr id="5" name="Shape 3"/>
          <p:cNvSpPr/>
          <p:nvPr/>
        </p:nvSpPr>
        <p:spPr>
          <a:xfrm>
            <a:off x="763310" y="3776663"/>
            <a:ext cx="121920" cy="2819519"/>
          </a:xfrm>
          <a:prstGeom prst="roundRect">
            <a:avLst>
              <a:gd name="adj" fmla="val 78139"/>
            </a:avLst>
          </a:prstGeom>
          <a:solidFill>
            <a:srgbClr val="E5E5E0"/>
          </a:solidFill>
          <a:ln/>
        </p:spPr>
        <p:txBody>
          <a:bodyPr/>
          <a:lstStyle/>
          <a:p>
            <a:endParaRPr lang="en-IN"/>
          </a:p>
        </p:txBody>
      </p:sp>
      <p:sp>
        <p:nvSpPr>
          <p:cNvPr id="6" name="Text 4"/>
          <p:cNvSpPr/>
          <p:nvPr/>
        </p:nvSpPr>
        <p:spPr>
          <a:xfrm>
            <a:off x="1142524" y="40339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Current Landscape</a:t>
            </a:r>
            <a:endParaRPr lang="en-US" sz="2200" dirty="0"/>
          </a:p>
        </p:txBody>
      </p:sp>
      <p:sp>
        <p:nvSpPr>
          <p:cNvPr id="7" name="Text 5"/>
          <p:cNvSpPr/>
          <p:nvPr/>
        </p:nvSpPr>
        <p:spPr>
          <a:xfrm>
            <a:off x="1142524" y="4524375"/>
            <a:ext cx="5801916"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AI and Large Language Models (LLMs) offer unprecedented opportunities for scale and accessibility in learning. However, they frequently encounter challenges with factual accuracy and grounding in specific domains, leading to "hallucinations" and unreliable outputs.</a:t>
            </a:r>
            <a:endParaRPr lang="en-US" sz="1750" dirty="0"/>
          </a:p>
        </p:txBody>
      </p:sp>
      <p:sp>
        <p:nvSpPr>
          <p:cNvPr id="8" name="Shape 6"/>
          <p:cNvSpPr/>
          <p:nvPr/>
        </p:nvSpPr>
        <p:spPr>
          <a:xfrm>
            <a:off x="7428548" y="3776663"/>
            <a:ext cx="6408063" cy="2819519"/>
          </a:xfrm>
          <a:prstGeom prst="roundRect">
            <a:avLst>
              <a:gd name="adj" fmla="val 5189"/>
            </a:avLst>
          </a:prstGeom>
          <a:solidFill>
            <a:srgbClr val="FFFFFF">
              <a:alpha val="95000"/>
            </a:srgbClr>
          </a:solidFill>
          <a:ln w="30480">
            <a:solidFill>
              <a:srgbClr val="CECEC9"/>
            </a:solidFill>
            <a:prstDash val="solid"/>
          </a:ln>
        </p:spPr>
        <p:txBody>
          <a:bodyPr/>
          <a:lstStyle/>
          <a:p>
            <a:endParaRPr lang="en-IN"/>
          </a:p>
        </p:txBody>
      </p:sp>
      <p:sp>
        <p:nvSpPr>
          <p:cNvPr id="9" name="Shape 7"/>
          <p:cNvSpPr/>
          <p:nvPr/>
        </p:nvSpPr>
        <p:spPr>
          <a:xfrm>
            <a:off x="7398067" y="3776663"/>
            <a:ext cx="121920" cy="2819519"/>
          </a:xfrm>
          <a:prstGeom prst="roundRect">
            <a:avLst>
              <a:gd name="adj" fmla="val 78139"/>
            </a:avLst>
          </a:prstGeom>
          <a:solidFill>
            <a:srgbClr val="E5E5E0"/>
          </a:solidFill>
          <a:ln/>
        </p:spPr>
        <p:txBody>
          <a:bodyPr/>
          <a:lstStyle/>
          <a:p>
            <a:endParaRPr lang="en-IN"/>
          </a:p>
        </p:txBody>
      </p:sp>
      <p:sp>
        <p:nvSpPr>
          <p:cNvPr id="10" name="Text 8"/>
          <p:cNvSpPr/>
          <p:nvPr/>
        </p:nvSpPr>
        <p:spPr>
          <a:xfrm>
            <a:off x="7777282" y="40339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SkillBot: Our Vision</a:t>
            </a:r>
            <a:endParaRPr lang="en-US" sz="2200" dirty="0"/>
          </a:p>
        </p:txBody>
      </p:sp>
      <p:sp>
        <p:nvSpPr>
          <p:cNvPr id="11" name="Text 9"/>
          <p:cNvSpPr/>
          <p:nvPr/>
        </p:nvSpPr>
        <p:spPr>
          <a:xfrm>
            <a:off x="7777282" y="4524375"/>
            <a:ext cx="5802035" cy="1814513"/>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Our project introduces SkillBot, a personalized, intelligent web application designed for dynamic skill development. SkillBot aims to provide tailored learning paths, ensuring relevance and effectiveness for individual users in a rapidly evolving job market.</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306247" y="473750"/>
            <a:ext cx="8017788" cy="538401"/>
          </a:xfrm>
          <a:prstGeom prst="rect">
            <a:avLst/>
          </a:prstGeom>
          <a:noFill/>
          <a:ln/>
        </p:spPr>
        <p:txBody>
          <a:bodyPr wrap="none" lIns="0" tIns="0" rIns="0" bIns="0" rtlCol="0" anchor="t"/>
          <a:lstStyle/>
          <a:p>
            <a:pPr marL="0" indent="0" algn="ctr">
              <a:lnSpc>
                <a:spcPts val="4200"/>
              </a:lnSpc>
              <a:buNone/>
            </a:pPr>
            <a:r>
              <a:rPr lang="en-US" sz="3350" dirty="0">
                <a:solidFill>
                  <a:srgbClr val="312F2B"/>
                </a:solidFill>
                <a:latin typeface="Gelasio" pitchFamily="34" charset="0"/>
                <a:ea typeface="Gelasio" pitchFamily="34" charset="-122"/>
                <a:cs typeface="Gelasio" pitchFamily="34" charset="-120"/>
              </a:rPr>
              <a:t>Research Objectives &amp; Problem Statement</a:t>
            </a:r>
            <a:endParaRPr lang="en-US" sz="3350" dirty="0"/>
          </a:p>
        </p:txBody>
      </p:sp>
      <p:sp>
        <p:nvSpPr>
          <p:cNvPr id="3" name="Text 1"/>
          <p:cNvSpPr/>
          <p:nvPr/>
        </p:nvSpPr>
        <p:spPr>
          <a:xfrm>
            <a:off x="603052" y="1356717"/>
            <a:ext cx="13424297" cy="275630"/>
          </a:xfrm>
          <a:prstGeom prst="rect">
            <a:avLst/>
          </a:prstGeom>
          <a:noFill/>
          <a:ln/>
        </p:spPr>
        <p:txBody>
          <a:bodyPr wrap="none" lIns="0" tIns="0" rIns="0" bIns="0" rtlCol="0" anchor="t"/>
          <a:lstStyle/>
          <a:p>
            <a:pPr marL="0" indent="0" algn="ctr">
              <a:lnSpc>
                <a:spcPts val="2150"/>
              </a:lnSpc>
              <a:buNone/>
            </a:pPr>
            <a:r>
              <a:rPr lang="en-US" sz="1350" dirty="0">
                <a:solidFill>
                  <a:srgbClr val="272525"/>
                </a:solidFill>
                <a:latin typeface="Lato" pitchFamily="34" charset="0"/>
                <a:ea typeface="Lato" pitchFamily="34" charset="-122"/>
                <a:cs typeface="Lato" pitchFamily="34" charset="-120"/>
              </a:rPr>
              <a:t>Our research focuses on integrating </a:t>
            </a:r>
            <a:r>
              <a:rPr lang="en-US" sz="1350" dirty="0">
                <a:solidFill>
                  <a:srgbClr val="E5E5E0"/>
                </a:solidFill>
                <a:latin typeface="Lato" pitchFamily="34" charset="0"/>
                <a:ea typeface="Lato" pitchFamily="34" charset="-122"/>
                <a:cs typeface="Lato" pitchFamily="34" charset="-120"/>
              </a:rPr>
              <a:t>Knowledge Graphs (KGs)</a:t>
            </a:r>
            <a:r>
              <a:rPr lang="en-US" sz="1350" dirty="0">
                <a:solidFill>
                  <a:srgbClr val="272525"/>
                </a:solidFill>
                <a:latin typeface="Lato" pitchFamily="34" charset="0"/>
                <a:ea typeface="Lato" pitchFamily="34" charset="-122"/>
                <a:cs typeface="Lato" pitchFamily="34" charset="-120"/>
              </a:rPr>
              <a:t> with </a:t>
            </a:r>
            <a:r>
              <a:rPr lang="en-US" sz="1350" dirty="0">
                <a:solidFill>
                  <a:srgbClr val="E5E5E0"/>
                </a:solidFill>
                <a:latin typeface="Lato" pitchFamily="34" charset="0"/>
                <a:ea typeface="Lato" pitchFamily="34" charset="-122"/>
                <a:cs typeface="Lato" pitchFamily="34" charset="-120"/>
              </a:rPr>
              <a:t>Prompt Engineering (PE)</a:t>
            </a:r>
            <a:r>
              <a:rPr lang="en-US" sz="1350" dirty="0">
                <a:solidFill>
                  <a:srgbClr val="272525"/>
                </a:solidFill>
                <a:latin typeface="Lato" pitchFamily="34" charset="0"/>
                <a:ea typeface="Lato" pitchFamily="34" charset="-122"/>
                <a:cs typeface="Lato" pitchFamily="34" charset="-120"/>
              </a:rPr>
              <a:t> to elevate the quality of educational recommendations.</a:t>
            </a:r>
            <a:endParaRPr lang="en-US" sz="1350" dirty="0"/>
          </a:p>
        </p:txBody>
      </p:sp>
      <p:pic>
        <p:nvPicPr>
          <p:cNvPr id="4" name="Image 0" descr="preencoded.png"/>
          <p:cNvPicPr>
            <a:picLocks noChangeAspect="1"/>
          </p:cNvPicPr>
          <p:nvPr/>
        </p:nvPicPr>
        <p:blipFill>
          <a:blip r:embed="rId3"/>
          <a:stretch>
            <a:fillRect/>
          </a:stretch>
        </p:blipFill>
        <p:spPr>
          <a:xfrm>
            <a:off x="603052" y="2020014"/>
            <a:ext cx="6502003" cy="6502003"/>
          </a:xfrm>
          <a:prstGeom prst="rect">
            <a:avLst/>
          </a:prstGeom>
        </p:spPr>
      </p:pic>
      <p:sp>
        <p:nvSpPr>
          <p:cNvPr id="5" name="Text 2"/>
          <p:cNvSpPr/>
          <p:nvPr/>
        </p:nvSpPr>
        <p:spPr>
          <a:xfrm>
            <a:off x="7532965" y="1981200"/>
            <a:ext cx="6502003" cy="275630"/>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72525"/>
                </a:solidFill>
                <a:latin typeface="Lato" pitchFamily="34" charset="0"/>
                <a:ea typeface="Lato" pitchFamily="34" charset="-122"/>
                <a:cs typeface="Lato" pitchFamily="34" charset="-120"/>
              </a:rPr>
              <a:t>Enhance explainability of recommendations.</a:t>
            </a:r>
            <a:endParaRPr lang="en-US" sz="1350" dirty="0"/>
          </a:p>
        </p:txBody>
      </p:sp>
      <p:sp>
        <p:nvSpPr>
          <p:cNvPr id="6" name="Text 3"/>
          <p:cNvSpPr/>
          <p:nvPr/>
        </p:nvSpPr>
        <p:spPr>
          <a:xfrm>
            <a:off x="7532965" y="2317075"/>
            <a:ext cx="6502003" cy="275630"/>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72525"/>
                </a:solidFill>
                <a:latin typeface="Lato" pitchFamily="34" charset="0"/>
                <a:ea typeface="Lato" pitchFamily="34" charset="-122"/>
                <a:cs typeface="Lato" pitchFamily="34" charset="-120"/>
              </a:rPr>
              <a:t>Improve reliability and trustworthiness of recommendations.</a:t>
            </a:r>
            <a:endParaRPr lang="en-US" sz="1350" dirty="0"/>
          </a:p>
        </p:txBody>
      </p:sp>
      <p:sp>
        <p:nvSpPr>
          <p:cNvPr id="7" name="Text 4"/>
          <p:cNvSpPr/>
          <p:nvPr/>
        </p:nvSpPr>
        <p:spPr>
          <a:xfrm>
            <a:off x="7532965" y="2764988"/>
            <a:ext cx="2829163" cy="323017"/>
          </a:xfrm>
          <a:prstGeom prst="rect">
            <a:avLst/>
          </a:prstGeom>
          <a:noFill/>
          <a:ln/>
        </p:spPr>
        <p:txBody>
          <a:bodyPr wrap="none" lIns="0" tIns="0" rIns="0" bIns="0" rtlCol="0" anchor="t"/>
          <a:lstStyle/>
          <a:p>
            <a:pPr marL="0" indent="0" algn="l">
              <a:lnSpc>
                <a:spcPts val="2500"/>
              </a:lnSpc>
              <a:buNone/>
            </a:pPr>
            <a:r>
              <a:rPr lang="en-US" sz="2000" dirty="0">
                <a:solidFill>
                  <a:srgbClr val="312F2B"/>
                </a:solidFill>
                <a:latin typeface="Gelasio" pitchFamily="34" charset="0"/>
                <a:ea typeface="Gelasio" pitchFamily="34" charset="-122"/>
                <a:cs typeface="Gelasio" pitchFamily="34" charset="-120"/>
              </a:rPr>
              <a:t>Key Research Questions:</a:t>
            </a:r>
            <a:endParaRPr lang="en-US" sz="2000" dirty="0"/>
          </a:p>
        </p:txBody>
      </p:sp>
      <p:sp>
        <p:nvSpPr>
          <p:cNvPr id="8" name="Text 5"/>
          <p:cNvSpPr/>
          <p:nvPr/>
        </p:nvSpPr>
        <p:spPr>
          <a:xfrm>
            <a:off x="7532965" y="3260288"/>
            <a:ext cx="6502003" cy="275630"/>
          </a:xfrm>
          <a:prstGeom prst="rect">
            <a:avLst/>
          </a:prstGeom>
          <a:noFill/>
          <a:ln/>
        </p:spPr>
        <p:txBody>
          <a:bodyPr wrap="none" lIns="0" tIns="0" rIns="0" bIns="0" rtlCol="0" anchor="t"/>
          <a:lstStyle/>
          <a:p>
            <a:pPr marL="342900" indent="-342900" algn="l">
              <a:lnSpc>
                <a:spcPts val="2150"/>
              </a:lnSpc>
              <a:buSzPct val="100000"/>
              <a:buChar char="•"/>
            </a:pPr>
            <a:r>
              <a:rPr lang="en-US" sz="1350" dirty="0">
                <a:solidFill>
                  <a:srgbClr val="272525"/>
                </a:solidFill>
                <a:latin typeface="Lato" pitchFamily="34" charset="0"/>
                <a:ea typeface="Lato" pitchFamily="34" charset="-122"/>
                <a:cs typeface="Lato" pitchFamily="34" charset="-120"/>
              </a:rPr>
              <a:t>How can KGs and PE be systematically combined for adaptive learning?</a:t>
            </a:r>
            <a:endParaRPr lang="en-US" sz="1350" dirty="0"/>
          </a:p>
        </p:txBody>
      </p:sp>
      <p:sp>
        <p:nvSpPr>
          <p:cNvPr id="9" name="Text 6"/>
          <p:cNvSpPr/>
          <p:nvPr/>
        </p:nvSpPr>
        <p:spPr>
          <a:xfrm>
            <a:off x="7532965" y="3596164"/>
            <a:ext cx="6502003" cy="551259"/>
          </a:xfrm>
          <a:prstGeom prst="rect">
            <a:avLst/>
          </a:prstGeom>
          <a:noFill/>
          <a:ln/>
        </p:spPr>
        <p:txBody>
          <a:bodyPr wrap="square" lIns="0" tIns="0" rIns="0" bIns="0" rtlCol="0" anchor="t"/>
          <a:lstStyle/>
          <a:p>
            <a:pPr marL="342900" indent="-342900" algn="l">
              <a:lnSpc>
                <a:spcPts val="2150"/>
              </a:lnSpc>
              <a:buSzPct val="100000"/>
              <a:buChar char="•"/>
            </a:pPr>
            <a:r>
              <a:rPr lang="en-US" sz="1350" dirty="0">
                <a:solidFill>
                  <a:srgbClr val="272525"/>
                </a:solidFill>
                <a:latin typeface="Lato" pitchFamily="34" charset="0"/>
                <a:ea typeface="Lato" pitchFamily="34" charset="-122"/>
                <a:cs typeface="Lato" pitchFamily="34" charset="-120"/>
              </a:rPr>
              <a:t>What is the impact of this integration on the clarity and trust in educational recommendations?</a:t>
            </a:r>
            <a:endParaRPr lang="en-US" sz="13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977860"/>
            <a:ext cx="8404979"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Literature Review &amp; Gap Analysis</a:t>
            </a:r>
            <a:endParaRPr lang="en-US" sz="4450" dirty="0"/>
          </a:p>
        </p:txBody>
      </p:sp>
      <p:sp>
        <p:nvSpPr>
          <p:cNvPr id="3" name="Text 1"/>
          <p:cNvSpPr/>
          <p:nvPr/>
        </p:nvSpPr>
        <p:spPr>
          <a:xfrm>
            <a:off x="793790" y="2140267"/>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Our review identified significant advancements and persistent challenges in leveraging AI for educational purposes.</a:t>
            </a:r>
            <a:endParaRPr lang="en-US" sz="1750" dirty="0"/>
          </a:p>
        </p:txBody>
      </p:sp>
      <p:sp>
        <p:nvSpPr>
          <p:cNvPr id="4" name="Shape 2"/>
          <p:cNvSpPr/>
          <p:nvPr/>
        </p:nvSpPr>
        <p:spPr>
          <a:xfrm>
            <a:off x="793790" y="2758321"/>
            <a:ext cx="510302" cy="510302"/>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5" name="Text 3"/>
          <p:cNvSpPr/>
          <p:nvPr/>
        </p:nvSpPr>
        <p:spPr>
          <a:xfrm>
            <a:off x="878860" y="280082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1</a:t>
            </a:r>
            <a:endParaRPr lang="en-US" sz="2650" dirty="0"/>
          </a:p>
        </p:txBody>
      </p:sp>
      <p:sp>
        <p:nvSpPr>
          <p:cNvPr id="6" name="Text 4"/>
          <p:cNvSpPr/>
          <p:nvPr/>
        </p:nvSpPr>
        <p:spPr>
          <a:xfrm>
            <a:off x="1530906" y="283618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AI in Education</a:t>
            </a:r>
            <a:endParaRPr lang="en-US" sz="2200" dirty="0"/>
          </a:p>
        </p:txBody>
      </p:sp>
      <p:sp>
        <p:nvSpPr>
          <p:cNvPr id="7" name="Text 5"/>
          <p:cNvSpPr/>
          <p:nvPr/>
        </p:nvSpPr>
        <p:spPr>
          <a:xfrm>
            <a:off x="1530906" y="3326606"/>
            <a:ext cx="564249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Growth in adaptive analytics and the Internet of Educational Things (IoET) highlights the potential for personalized learning environments.</a:t>
            </a:r>
            <a:endParaRPr lang="en-US" sz="1750" dirty="0"/>
          </a:p>
        </p:txBody>
      </p:sp>
      <p:sp>
        <p:nvSpPr>
          <p:cNvPr id="8" name="Shape 6"/>
          <p:cNvSpPr/>
          <p:nvPr/>
        </p:nvSpPr>
        <p:spPr>
          <a:xfrm>
            <a:off x="7456884" y="2758321"/>
            <a:ext cx="510302" cy="510302"/>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9" name="Text 7"/>
          <p:cNvSpPr/>
          <p:nvPr/>
        </p:nvSpPr>
        <p:spPr>
          <a:xfrm>
            <a:off x="7541955" y="2800826"/>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2</a:t>
            </a:r>
            <a:endParaRPr lang="en-US" sz="2650" dirty="0"/>
          </a:p>
        </p:txBody>
      </p:sp>
      <p:sp>
        <p:nvSpPr>
          <p:cNvPr id="10" name="Text 8"/>
          <p:cNvSpPr/>
          <p:nvPr/>
        </p:nvSpPr>
        <p:spPr>
          <a:xfrm>
            <a:off x="8194000" y="2836188"/>
            <a:ext cx="3987403"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Large Language Models (LLMs)</a:t>
            </a:r>
            <a:endParaRPr lang="en-US" sz="2200" dirty="0"/>
          </a:p>
        </p:txBody>
      </p:sp>
      <p:sp>
        <p:nvSpPr>
          <p:cNvPr id="11" name="Text 9"/>
          <p:cNvSpPr/>
          <p:nvPr/>
        </p:nvSpPr>
        <p:spPr>
          <a:xfrm>
            <a:off x="8194000" y="3326606"/>
            <a:ext cx="564261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LLMs excel at natural conversation but suffer from "hallucinations" – generating factually incorrect or nonsensical information, undermining their reliability in educational contexts.</a:t>
            </a:r>
            <a:endParaRPr lang="en-US" sz="1750" dirty="0"/>
          </a:p>
        </p:txBody>
      </p:sp>
      <p:sp>
        <p:nvSpPr>
          <p:cNvPr id="12" name="Shape 10"/>
          <p:cNvSpPr/>
          <p:nvPr/>
        </p:nvSpPr>
        <p:spPr>
          <a:xfrm>
            <a:off x="793790" y="5231844"/>
            <a:ext cx="510302" cy="510302"/>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13" name="Text 11"/>
          <p:cNvSpPr/>
          <p:nvPr/>
        </p:nvSpPr>
        <p:spPr>
          <a:xfrm>
            <a:off x="878860" y="527435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3</a:t>
            </a:r>
            <a:endParaRPr lang="en-US" sz="2650" dirty="0"/>
          </a:p>
        </p:txBody>
      </p:sp>
      <p:sp>
        <p:nvSpPr>
          <p:cNvPr id="14" name="Text 12"/>
          <p:cNvSpPr/>
          <p:nvPr/>
        </p:nvSpPr>
        <p:spPr>
          <a:xfrm>
            <a:off x="1530906" y="5309711"/>
            <a:ext cx="3175516"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Knowledge Graphs (KGs)</a:t>
            </a:r>
            <a:endParaRPr lang="en-US" sz="2200" dirty="0"/>
          </a:p>
        </p:txBody>
      </p:sp>
      <p:sp>
        <p:nvSpPr>
          <p:cNvPr id="15" name="Text 13"/>
          <p:cNvSpPr/>
          <p:nvPr/>
        </p:nvSpPr>
        <p:spPr>
          <a:xfrm>
            <a:off x="1530906" y="5800130"/>
            <a:ext cx="564249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KGs offer robust frameworks for skill modeling and career alignment, providing structured, verifiable data. However, their integration with dynamic LLMs remains underexplored.</a:t>
            </a:r>
            <a:endParaRPr lang="en-US" sz="1750" dirty="0"/>
          </a:p>
        </p:txBody>
      </p:sp>
      <p:sp>
        <p:nvSpPr>
          <p:cNvPr id="16" name="Shape 14"/>
          <p:cNvSpPr/>
          <p:nvPr/>
        </p:nvSpPr>
        <p:spPr>
          <a:xfrm>
            <a:off x="7456884" y="5231844"/>
            <a:ext cx="510302" cy="510302"/>
          </a:xfrm>
          <a:prstGeom prst="roundRect">
            <a:avLst>
              <a:gd name="adj" fmla="val 18669"/>
            </a:avLst>
          </a:prstGeom>
          <a:solidFill>
            <a:srgbClr val="E8E8E3"/>
          </a:solidFill>
          <a:ln w="7620">
            <a:solidFill>
              <a:srgbClr val="CECEC9"/>
            </a:solidFill>
            <a:prstDash val="solid"/>
          </a:ln>
        </p:spPr>
        <p:txBody>
          <a:bodyPr/>
          <a:lstStyle/>
          <a:p>
            <a:endParaRPr lang="en-IN"/>
          </a:p>
        </p:txBody>
      </p:sp>
      <p:sp>
        <p:nvSpPr>
          <p:cNvPr id="17" name="Text 15"/>
          <p:cNvSpPr/>
          <p:nvPr/>
        </p:nvSpPr>
        <p:spPr>
          <a:xfrm>
            <a:off x="7541955" y="5274350"/>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272525"/>
                </a:solidFill>
                <a:latin typeface="Gelasio" pitchFamily="34" charset="0"/>
                <a:ea typeface="Gelasio" pitchFamily="34" charset="-122"/>
                <a:cs typeface="Gelasio" pitchFamily="34" charset="-120"/>
              </a:rPr>
              <a:t>4</a:t>
            </a:r>
            <a:endParaRPr lang="en-US" sz="2650" dirty="0"/>
          </a:p>
        </p:txBody>
      </p:sp>
      <p:sp>
        <p:nvSpPr>
          <p:cNvPr id="18" name="Text 16"/>
          <p:cNvSpPr/>
          <p:nvPr/>
        </p:nvSpPr>
        <p:spPr>
          <a:xfrm>
            <a:off x="8194000" y="5309711"/>
            <a:ext cx="5024676"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Chatbots &amp; Personalized Learning Paths</a:t>
            </a:r>
            <a:endParaRPr lang="en-US" sz="2200" dirty="0"/>
          </a:p>
        </p:txBody>
      </p:sp>
      <p:sp>
        <p:nvSpPr>
          <p:cNvPr id="19" name="Text 17"/>
          <p:cNvSpPr/>
          <p:nvPr/>
        </p:nvSpPr>
        <p:spPr>
          <a:xfrm>
            <a:off x="8194000" y="5800130"/>
            <a:ext cx="564261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Despite progress, current systems lack comprehensive integration across diverse content, user-specific needs, and real-time market data, creating a gap for holistic personalized learning solutions.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981"/>
          </a:xfrm>
          <a:prstGeom prst="rect">
            <a:avLst/>
          </a:prstGeom>
        </p:spPr>
      </p:pic>
      <p:sp>
        <p:nvSpPr>
          <p:cNvPr id="3" name="Shape 0"/>
          <p:cNvSpPr/>
          <p:nvPr/>
        </p:nvSpPr>
        <p:spPr>
          <a:xfrm>
            <a:off x="0" y="0"/>
            <a:ext cx="14630400" cy="8231981"/>
          </a:xfrm>
          <a:prstGeom prst="rect">
            <a:avLst/>
          </a:prstGeom>
          <a:solidFill>
            <a:srgbClr val="D3C1B6">
              <a:alpha val="85000"/>
            </a:srgbClr>
          </a:solidFill>
          <a:ln/>
        </p:spPr>
        <p:txBody>
          <a:bodyPr/>
          <a:lstStyle/>
          <a:p>
            <a:endParaRPr lang="en-IN"/>
          </a:p>
        </p:txBody>
      </p:sp>
      <p:sp>
        <p:nvSpPr>
          <p:cNvPr id="4" name="Text 1"/>
          <p:cNvSpPr/>
          <p:nvPr/>
        </p:nvSpPr>
        <p:spPr>
          <a:xfrm>
            <a:off x="1376839" y="616268"/>
            <a:ext cx="11876723" cy="700326"/>
          </a:xfrm>
          <a:prstGeom prst="rect">
            <a:avLst/>
          </a:prstGeom>
          <a:noFill/>
          <a:ln/>
        </p:spPr>
        <p:txBody>
          <a:bodyPr wrap="none" lIns="0" tIns="0" rIns="0" bIns="0" rtlCol="0" anchor="t"/>
          <a:lstStyle/>
          <a:p>
            <a:pPr marL="0" indent="0" algn="ctr">
              <a:lnSpc>
                <a:spcPts val="5500"/>
              </a:lnSpc>
              <a:buNone/>
            </a:pPr>
            <a:r>
              <a:rPr lang="en-US" sz="4400" dirty="0">
                <a:solidFill>
                  <a:srgbClr val="312F2B"/>
                </a:solidFill>
                <a:latin typeface="Gelasio" pitchFamily="34" charset="0"/>
                <a:ea typeface="Gelasio" pitchFamily="34" charset="-122"/>
                <a:cs typeface="Gelasio" pitchFamily="34" charset="-120"/>
              </a:rPr>
              <a:t>Methodology – Adapted CRISP-DM Framework</a:t>
            </a:r>
            <a:endParaRPr lang="en-US" sz="4400" dirty="0"/>
          </a:p>
        </p:txBody>
      </p:sp>
      <p:sp>
        <p:nvSpPr>
          <p:cNvPr id="5" name="Text 2"/>
          <p:cNvSpPr/>
          <p:nvPr/>
        </p:nvSpPr>
        <p:spPr>
          <a:xfrm>
            <a:off x="784384" y="1652707"/>
            <a:ext cx="13061633" cy="358497"/>
          </a:xfrm>
          <a:prstGeom prst="rect">
            <a:avLst/>
          </a:prstGeom>
          <a:noFill/>
          <a:ln/>
        </p:spPr>
        <p:txBody>
          <a:bodyPr wrap="none" lIns="0" tIns="0" rIns="0" bIns="0" rtlCol="0" anchor="t"/>
          <a:lstStyle/>
          <a:p>
            <a:pPr marL="0" indent="0" algn="ctr">
              <a:lnSpc>
                <a:spcPts val="2800"/>
              </a:lnSpc>
              <a:buNone/>
            </a:pPr>
            <a:r>
              <a:rPr lang="en-US" sz="1750" dirty="0">
                <a:solidFill>
                  <a:srgbClr val="272525"/>
                </a:solidFill>
                <a:latin typeface="Lato" pitchFamily="34" charset="0"/>
                <a:ea typeface="Lato" pitchFamily="34" charset="-122"/>
                <a:cs typeface="Lato" pitchFamily="34" charset="-120"/>
              </a:rPr>
              <a:t>Our project adopts an adapted CRISP-DM framework, ensuring a systematic and iterative approach to development and evaluation.</a:t>
            </a:r>
            <a:endParaRPr lang="en-US" sz="1750" dirty="0"/>
          </a:p>
        </p:txBody>
      </p:sp>
      <p:sp>
        <p:nvSpPr>
          <p:cNvPr id="6" name="Text 3"/>
          <p:cNvSpPr/>
          <p:nvPr/>
        </p:nvSpPr>
        <p:spPr>
          <a:xfrm>
            <a:off x="784384" y="2831068"/>
            <a:ext cx="3908941" cy="700326"/>
          </a:xfrm>
          <a:prstGeom prst="rect">
            <a:avLst/>
          </a:prstGeom>
          <a:noFill/>
          <a:ln/>
        </p:spPr>
        <p:txBody>
          <a:bodyPr wrap="square" lIns="0" tIns="0" rIns="0" bIns="0" rtlCol="0" anchor="t"/>
          <a:lstStyle/>
          <a:p>
            <a:pPr marL="0" indent="0" algn="r">
              <a:lnSpc>
                <a:spcPts val="2750"/>
              </a:lnSpc>
              <a:buNone/>
            </a:pPr>
            <a:r>
              <a:rPr lang="en-US" sz="2200" dirty="0">
                <a:solidFill>
                  <a:srgbClr val="272525"/>
                </a:solidFill>
                <a:latin typeface="Gelasio" pitchFamily="34" charset="0"/>
                <a:ea typeface="Gelasio" pitchFamily="34" charset="-122"/>
                <a:cs typeface="Gelasio" pitchFamily="34" charset="-120"/>
              </a:rPr>
              <a:t>Business &amp; Data Understanding</a:t>
            </a:r>
            <a:endParaRPr lang="en-US" sz="2200" dirty="0"/>
          </a:p>
        </p:txBody>
      </p:sp>
      <p:sp>
        <p:nvSpPr>
          <p:cNvPr id="7" name="Text 4"/>
          <p:cNvSpPr/>
          <p:nvPr/>
        </p:nvSpPr>
        <p:spPr>
          <a:xfrm>
            <a:off x="784384" y="3665815"/>
            <a:ext cx="3908941" cy="1075492"/>
          </a:xfrm>
          <a:prstGeom prst="rect">
            <a:avLst/>
          </a:prstGeom>
          <a:noFill/>
          <a:ln/>
        </p:spPr>
        <p:txBody>
          <a:bodyPr wrap="square" lIns="0" tIns="0" rIns="0" bIns="0" rtlCol="0" anchor="t"/>
          <a:lstStyle/>
          <a:p>
            <a:pPr marL="0" indent="0" algn="r">
              <a:lnSpc>
                <a:spcPts val="2800"/>
              </a:lnSpc>
              <a:buNone/>
            </a:pPr>
            <a:r>
              <a:rPr lang="en-US" sz="1750" dirty="0">
                <a:solidFill>
                  <a:srgbClr val="272525"/>
                </a:solidFill>
                <a:latin typeface="Lato" pitchFamily="34" charset="0"/>
                <a:ea typeface="Lato" pitchFamily="34" charset="-122"/>
                <a:cs typeface="Lato" pitchFamily="34" charset="-120"/>
              </a:rPr>
              <a:t>Initial phase focused on understanding educational needs and data characteristics.</a:t>
            </a:r>
            <a:endParaRPr lang="en-US" sz="1750" dirty="0"/>
          </a:p>
        </p:txBody>
      </p:sp>
      <p:pic>
        <p:nvPicPr>
          <p:cNvPr id="8" name="Image 1" descr="preencoded.png"/>
          <p:cNvPicPr>
            <a:picLocks noChangeAspect="1"/>
          </p:cNvPicPr>
          <p:nvPr/>
        </p:nvPicPr>
        <p:blipFill>
          <a:blip r:embed="rId4"/>
          <a:stretch>
            <a:fillRect/>
          </a:stretch>
        </p:blipFill>
        <p:spPr>
          <a:xfrm>
            <a:off x="5029438" y="2653665"/>
            <a:ext cx="4571524" cy="4571524"/>
          </a:xfrm>
          <a:prstGeom prst="rect">
            <a:avLst/>
          </a:prstGeom>
        </p:spPr>
      </p:pic>
      <p:pic>
        <p:nvPicPr>
          <p:cNvPr id="9" name="Image 2" descr="preencoded.png"/>
          <p:cNvPicPr>
            <a:picLocks noChangeAspect="1"/>
          </p:cNvPicPr>
          <p:nvPr/>
        </p:nvPicPr>
        <p:blipFill>
          <a:blip r:embed="rId5"/>
          <a:stretch>
            <a:fillRect/>
          </a:stretch>
        </p:blipFill>
        <p:spPr>
          <a:xfrm>
            <a:off x="6033968" y="3580805"/>
            <a:ext cx="335280" cy="419100"/>
          </a:xfrm>
          <a:prstGeom prst="rect">
            <a:avLst/>
          </a:prstGeom>
        </p:spPr>
      </p:pic>
      <p:sp>
        <p:nvSpPr>
          <p:cNvPr id="10" name="Text 5"/>
          <p:cNvSpPr/>
          <p:nvPr/>
        </p:nvSpPr>
        <p:spPr>
          <a:xfrm>
            <a:off x="9937075" y="2263259"/>
            <a:ext cx="2801541" cy="350163"/>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Data Preparation</a:t>
            </a:r>
            <a:endParaRPr lang="en-US" sz="2200" dirty="0"/>
          </a:p>
        </p:txBody>
      </p:sp>
      <p:sp>
        <p:nvSpPr>
          <p:cNvPr id="11" name="Text 6"/>
          <p:cNvSpPr/>
          <p:nvPr/>
        </p:nvSpPr>
        <p:spPr>
          <a:xfrm>
            <a:off x="9937075" y="2747843"/>
            <a:ext cx="3908941" cy="1792486"/>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Utilized datasets from MOOC students, job skills, and applicant profiles. Involved entity resolution and feature engineering for KG construction and integration.</a:t>
            </a:r>
            <a:endParaRPr lang="en-US" sz="1750" dirty="0"/>
          </a:p>
        </p:txBody>
      </p:sp>
      <p:pic>
        <p:nvPicPr>
          <p:cNvPr id="12" name="Image 3" descr="preencoded.png"/>
          <p:cNvPicPr>
            <a:picLocks noChangeAspect="1"/>
          </p:cNvPicPr>
          <p:nvPr/>
        </p:nvPicPr>
        <p:blipFill>
          <a:blip r:embed="rId6"/>
          <a:stretch>
            <a:fillRect/>
          </a:stretch>
        </p:blipFill>
        <p:spPr>
          <a:xfrm>
            <a:off x="5029438" y="2653665"/>
            <a:ext cx="4571524" cy="4571524"/>
          </a:xfrm>
          <a:prstGeom prst="rect">
            <a:avLst/>
          </a:prstGeom>
        </p:spPr>
      </p:pic>
      <p:pic>
        <p:nvPicPr>
          <p:cNvPr id="13" name="Image 4" descr="preencoded.png"/>
          <p:cNvPicPr>
            <a:picLocks noChangeAspect="1"/>
          </p:cNvPicPr>
          <p:nvPr/>
        </p:nvPicPr>
        <p:blipFill>
          <a:blip r:embed="rId7"/>
          <a:stretch>
            <a:fillRect/>
          </a:stretch>
        </p:blipFill>
        <p:spPr>
          <a:xfrm>
            <a:off x="7896225" y="3315772"/>
            <a:ext cx="335280" cy="419100"/>
          </a:xfrm>
          <a:prstGeom prst="rect">
            <a:avLst/>
          </a:prstGeom>
        </p:spPr>
      </p:pic>
      <p:sp>
        <p:nvSpPr>
          <p:cNvPr id="14" name="Text 7"/>
          <p:cNvSpPr/>
          <p:nvPr/>
        </p:nvSpPr>
        <p:spPr>
          <a:xfrm>
            <a:off x="10049113" y="4876443"/>
            <a:ext cx="2801541" cy="350163"/>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Modeling</a:t>
            </a:r>
            <a:endParaRPr lang="en-US" sz="2200" dirty="0"/>
          </a:p>
        </p:txBody>
      </p:sp>
      <p:sp>
        <p:nvSpPr>
          <p:cNvPr id="15" name="Text 8"/>
          <p:cNvSpPr/>
          <p:nvPr/>
        </p:nvSpPr>
        <p:spPr>
          <a:xfrm>
            <a:off x="10049113" y="5361027"/>
            <a:ext cx="3796903" cy="71699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Development of KG and Prompt Engineering integration.</a:t>
            </a:r>
            <a:endParaRPr lang="en-US" sz="1750" dirty="0"/>
          </a:p>
        </p:txBody>
      </p:sp>
      <p:pic>
        <p:nvPicPr>
          <p:cNvPr id="16" name="Image 5" descr="preencoded.png"/>
          <p:cNvPicPr>
            <a:picLocks noChangeAspect="1"/>
          </p:cNvPicPr>
          <p:nvPr/>
        </p:nvPicPr>
        <p:blipFill>
          <a:blip r:embed="rId8"/>
          <a:stretch>
            <a:fillRect/>
          </a:stretch>
        </p:blipFill>
        <p:spPr>
          <a:xfrm>
            <a:off x="5029438" y="2653665"/>
            <a:ext cx="4571524" cy="4571524"/>
          </a:xfrm>
          <a:prstGeom prst="rect">
            <a:avLst/>
          </a:prstGeom>
        </p:spPr>
      </p:pic>
      <p:pic>
        <p:nvPicPr>
          <p:cNvPr id="17" name="Image 6" descr="preencoded.png"/>
          <p:cNvPicPr>
            <a:picLocks noChangeAspect="1"/>
          </p:cNvPicPr>
          <p:nvPr/>
        </p:nvPicPr>
        <p:blipFill>
          <a:blip r:embed="rId9"/>
          <a:stretch>
            <a:fillRect/>
          </a:stretch>
        </p:blipFill>
        <p:spPr>
          <a:xfrm>
            <a:off x="8723709" y="5004911"/>
            <a:ext cx="335280" cy="419100"/>
          </a:xfrm>
          <a:prstGeom prst="rect">
            <a:avLst/>
          </a:prstGeom>
        </p:spPr>
      </p:pic>
      <p:sp>
        <p:nvSpPr>
          <p:cNvPr id="18" name="Text 9"/>
          <p:cNvSpPr/>
          <p:nvPr/>
        </p:nvSpPr>
        <p:spPr>
          <a:xfrm>
            <a:off x="9937075" y="6414135"/>
            <a:ext cx="2801541" cy="350163"/>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Evaluation</a:t>
            </a:r>
            <a:endParaRPr lang="en-US" sz="2200" dirty="0"/>
          </a:p>
        </p:txBody>
      </p:sp>
      <p:sp>
        <p:nvSpPr>
          <p:cNvPr id="19" name="Text 10"/>
          <p:cNvSpPr/>
          <p:nvPr/>
        </p:nvSpPr>
        <p:spPr>
          <a:xfrm>
            <a:off x="9937075" y="6898719"/>
            <a:ext cx="3908941" cy="716994"/>
          </a:xfrm>
          <a:prstGeom prst="rect">
            <a:avLst/>
          </a:prstGeom>
          <a:noFill/>
          <a:ln/>
        </p:spPr>
        <p:txBody>
          <a:bodyPr wrap="square" lIns="0" tIns="0" rIns="0" bIns="0" rtlCol="0" anchor="t"/>
          <a:lstStyle/>
          <a:p>
            <a:pPr marL="0" indent="0" algn="l">
              <a:lnSpc>
                <a:spcPts val="2800"/>
              </a:lnSpc>
              <a:buNone/>
            </a:pPr>
            <a:r>
              <a:rPr lang="en-US" sz="1750" dirty="0">
                <a:solidFill>
                  <a:srgbClr val="272525"/>
                </a:solidFill>
                <a:latin typeface="Lato" pitchFamily="34" charset="0"/>
                <a:ea typeface="Lato" pitchFamily="34" charset="-122"/>
                <a:cs typeface="Lato" pitchFamily="34" charset="-120"/>
              </a:rPr>
              <a:t>Rigorous assessment of system performance and user satisfaction.</a:t>
            </a:r>
            <a:endParaRPr lang="en-US" sz="1750" dirty="0"/>
          </a:p>
        </p:txBody>
      </p:sp>
      <p:pic>
        <p:nvPicPr>
          <p:cNvPr id="20" name="Image 7" descr="preencoded.png"/>
          <p:cNvPicPr>
            <a:picLocks noChangeAspect="1"/>
          </p:cNvPicPr>
          <p:nvPr/>
        </p:nvPicPr>
        <p:blipFill>
          <a:blip r:embed="rId10"/>
          <a:stretch>
            <a:fillRect/>
          </a:stretch>
        </p:blipFill>
        <p:spPr>
          <a:xfrm>
            <a:off x="5029438" y="2653665"/>
            <a:ext cx="4571524" cy="4571524"/>
          </a:xfrm>
          <a:prstGeom prst="rect">
            <a:avLst/>
          </a:prstGeom>
        </p:spPr>
      </p:pic>
      <p:pic>
        <p:nvPicPr>
          <p:cNvPr id="21" name="Image 8" descr="preencoded.png"/>
          <p:cNvPicPr>
            <a:picLocks noChangeAspect="1"/>
          </p:cNvPicPr>
          <p:nvPr/>
        </p:nvPicPr>
        <p:blipFill>
          <a:blip r:embed="rId11"/>
          <a:stretch>
            <a:fillRect/>
          </a:stretch>
        </p:blipFill>
        <p:spPr>
          <a:xfrm>
            <a:off x="7372945" y="6313884"/>
            <a:ext cx="335280" cy="419100"/>
          </a:xfrm>
          <a:prstGeom prst="rect">
            <a:avLst/>
          </a:prstGeom>
        </p:spPr>
      </p:pic>
      <p:sp>
        <p:nvSpPr>
          <p:cNvPr id="22" name="Text 11"/>
          <p:cNvSpPr/>
          <p:nvPr/>
        </p:nvSpPr>
        <p:spPr>
          <a:xfrm>
            <a:off x="1891784" y="6208871"/>
            <a:ext cx="2801541" cy="350163"/>
          </a:xfrm>
          <a:prstGeom prst="rect">
            <a:avLst/>
          </a:prstGeom>
          <a:noFill/>
          <a:ln/>
        </p:spPr>
        <p:txBody>
          <a:bodyPr wrap="none" lIns="0" tIns="0" rIns="0" bIns="0" rtlCol="0" anchor="t"/>
          <a:lstStyle/>
          <a:p>
            <a:pPr marL="0" indent="0" algn="r">
              <a:lnSpc>
                <a:spcPts val="2750"/>
              </a:lnSpc>
              <a:buNone/>
            </a:pPr>
            <a:r>
              <a:rPr lang="en-US" sz="2200" dirty="0">
                <a:solidFill>
                  <a:srgbClr val="272525"/>
                </a:solidFill>
                <a:latin typeface="Gelasio" pitchFamily="34" charset="0"/>
                <a:ea typeface="Gelasio" pitchFamily="34" charset="-122"/>
                <a:cs typeface="Gelasio" pitchFamily="34" charset="-120"/>
              </a:rPr>
              <a:t>Deployment</a:t>
            </a:r>
            <a:endParaRPr lang="en-US" sz="2200" dirty="0"/>
          </a:p>
        </p:txBody>
      </p:sp>
      <p:sp>
        <p:nvSpPr>
          <p:cNvPr id="23" name="Text 12"/>
          <p:cNvSpPr/>
          <p:nvPr/>
        </p:nvSpPr>
        <p:spPr>
          <a:xfrm>
            <a:off x="784384" y="6693456"/>
            <a:ext cx="3908941" cy="358497"/>
          </a:xfrm>
          <a:prstGeom prst="rect">
            <a:avLst/>
          </a:prstGeom>
          <a:noFill/>
          <a:ln/>
        </p:spPr>
        <p:txBody>
          <a:bodyPr wrap="none" lIns="0" tIns="0" rIns="0" bIns="0" rtlCol="0" anchor="t"/>
          <a:lstStyle/>
          <a:p>
            <a:pPr marL="0" indent="0" algn="r">
              <a:lnSpc>
                <a:spcPts val="2800"/>
              </a:lnSpc>
              <a:buNone/>
            </a:pPr>
            <a:r>
              <a:rPr lang="en-US" sz="1750" dirty="0">
                <a:solidFill>
                  <a:srgbClr val="272525"/>
                </a:solidFill>
                <a:latin typeface="Lato" pitchFamily="34" charset="0"/>
                <a:ea typeface="Lato" pitchFamily="34" charset="-122"/>
                <a:cs typeface="Lato" pitchFamily="34" charset="-120"/>
              </a:rPr>
              <a:t>Rollout of the SkillBot application.</a:t>
            </a:r>
            <a:endParaRPr lang="en-US" sz="1750" dirty="0"/>
          </a:p>
        </p:txBody>
      </p:sp>
      <p:pic>
        <p:nvPicPr>
          <p:cNvPr id="24" name="Image 9" descr="preencoded.png"/>
          <p:cNvPicPr>
            <a:picLocks noChangeAspect="1"/>
          </p:cNvPicPr>
          <p:nvPr/>
        </p:nvPicPr>
        <p:blipFill>
          <a:blip r:embed="rId12"/>
          <a:stretch>
            <a:fillRect/>
          </a:stretch>
        </p:blipFill>
        <p:spPr>
          <a:xfrm>
            <a:off x="5029438" y="2653665"/>
            <a:ext cx="4571524" cy="4571524"/>
          </a:xfrm>
          <a:prstGeom prst="rect">
            <a:avLst/>
          </a:prstGeom>
        </p:spPr>
      </p:pic>
      <p:pic>
        <p:nvPicPr>
          <p:cNvPr id="25" name="Image 10" descr="preencoded.png"/>
          <p:cNvPicPr>
            <a:picLocks noChangeAspect="1"/>
          </p:cNvPicPr>
          <p:nvPr/>
        </p:nvPicPr>
        <p:blipFill>
          <a:blip r:embed="rId13"/>
          <a:stretch>
            <a:fillRect/>
          </a:stretch>
        </p:blipFill>
        <p:spPr>
          <a:xfrm>
            <a:off x="5710595" y="5433774"/>
            <a:ext cx="335280" cy="4191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84885"/>
            <a:ext cx="7479863" cy="708779"/>
          </a:xfrm>
          <a:prstGeom prst="rect">
            <a:avLst/>
          </a:prstGeom>
          <a:noFill/>
          <a:ln/>
        </p:spPr>
        <p:txBody>
          <a:bodyPr wrap="none" lIns="0" tIns="0" rIns="0" bIns="0" rtlCol="0" anchor="t"/>
          <a:lstStyle/>
          <a:p>
            <a:pPr marL="0" indent="0" algn="l">
              <a:lnSpc>
                <a:spcPts val="5550"/>
              </a:lnSpc>
              <a:buNone/>
            </a:pPr>
            <a:r>
              <a:rPr lang="en-US" sz="4450" dirty="0">
                <a:solidFill>
                  <a:srgbClr val="312F2B"/>
                </a:solidFill>
                <a:latin typeface="Gelasio" pitchFamily="34" charset="0"/>
                <a:ea typeface="Gelasio" pitchFamily="34" charset="-122"/>
                <a:cs typeface="Gelasio" pitchFamily="34" charset="-120"/>
              </a:rPr>
              <a:t>System Design &amp; Architecture</a:t>
            </a:r>
            <a:endParaRPr lang="en-US" sz="4450" dirty="0"/>
          </a:p>
        </p:txBody>
      </p:sp>
      <p:sp>
        <p:nvSpPr>
          <p:cNvPr id="4" name="Text 1"/>
          <p:cNvSpPr/>
          <p:nvPr/>
        </p:nvSpPr>
        <p:spPr>
          <a:xfrm>
            <a:off x="793790" y="2033826"/>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SkillBot is built on a layered architecture designed for scalability, responsiveness, and user-centricity.</a:t>
            </a:r>
            <a:endParaRPr lang="en-US" sz="1750" dirty="0"/>
          </a:p>
        </p:txBody>
      </p:sp>
      <p:sp>
        <p:nvSpPr>
          <p:cNvPr id="5" name="Text 2"/>
          <p:cNvSpPr/>
          <p:nvPr/>
        </p:nvSpPr>
        <p:spPr>
          <a:xfrm>
            <a:off x="793790" y="3014782"/>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Frontend:</a:t>
            </a:r>
            <a:r>
              <a:rPr lang="en-US" sz="1750" dirty="0">
                <a:solidFill>
                  <a:srgbClr val="272525"/>
                </a:solidFill>
                <a:latin typeface="Lato" pitchFamily="34" charset="0"/>
                <a:ea typeface="Lato" pitchFamily="34" charset="-122"/>
                <a:cs typeface="Lato" pitchFamily="34" charset="-120"/>
              </a:rPr>
              <a:t> Developed with React.js for intuitive dashboards and chat interfaces, adhering to WCAG (Web Content Accessibility Guidelines) for inclusive UI.</a:t>
            </a:r>
            <a:endParaRPr lang="en-US" sz="1750" dirty="0"/>
          </a:p>
        </p:txBody>
      </p:sp>
      <p:sp>
        <p:nvSpPr>
          <p:cNvPr id="6" name="Text 3"/>
          <p:cNvSpPr/>
          <p:nvPr/>
        </p:nvSpPr>
        <p:spPr>
          <a:xfrm>
            <a:off x="793790" y="4182785"/>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API Layer:</a:t>
            </a:r>
            <a:r>
              <a:rPr lang="en-US" sz="1750" dirty="0">
                <a:solidFill>
                  <a:srgbClr val="272525"/>
                </a:solidFill>
                <a:latin typeface="Lato" pitchFamily="34" charset="0"/>
                <a:ea typeface="Lato" pitchFamily="34" charset="-122"/>
                <a:cs typeface="Lato" pitchFamily="34" charset="-120"/>
              </a:rPr>
              <a:t> Utilizes Python Flask to manage RESTful APIs and WebSocket connections, facilitating real-time interactions.</a:t>
            </a:r>
            <a:endParaRPr lang="en-US" sz="1750" dirty="0"/>
          </a:p>
        </p:txBody>
      </p:sp>
      <p:sp>
        <p:nvSpPr>
          <p:cNvPr id="7" name="Text 4"/>
          <p:cNvSpPr/>
          <p:nvPr/>
        </p:nvSpPr>
        <p:spPr>
          <a:xfrm>
            <a:off x="793790" y="4987885"/>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AI/ML Layer:</a:t>
            </a:r>
            <a:r>
              <a:rPr lang="en-US" sz="1750" dirty="0">
                <a:solidFill>
                  <a:srgbClr val="272525"/>
                </a:solidFill>
                <a:latin typeface="Lato" pitchFamily="34" charset="0"/>
                <a:ea typeface="Lato" pitchFamily="34" charset="-122"/>
                <a:cs typeface="Lato" pitchFamily="34" charset="-120"/>
              </a:rPr>
              <a:t> Incorporates a fine-tuned LLM, advanced KG query processing, and hybrid recommendation algorithms for intelligent responses.</a:t>
            </a:r>
            <a:endParaRPr lang="en-US" sz="1750" dirty="0"/>
          </a:p>
        </p:txBody>
      </p:sp>
      <p:sp>
        <p:nvSpPr>
          <p:cNvPr id="8" name="Text 5"/>
          <p:cNvSpPr/>
          <p:nvPr/>
        </p:nvSpPr>
        <p:spPr>
          <a:xfrm>
            <a:off x="793790" y="6155888"/>
            <a:ext cx="7556421" cy="1088708"/>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272525"/>
                </a:solidFill>
                <a:latin typeface="Lato" pitchFamily="34" charset="0"/>
                <a:ea typeface="Lato" pitchFamily="34" charset="-122"/>
                <a:cs typeface="Lato" pitchFamily="34" charset="-120"/>
              </a:rPr>
              <a:t>Databases:</a:t>
            </a:r>
            <a:r>
              <a:rPr lang="en-US" sz="1750" dirty="0">
                <a:solidFill>
                  <a:srgbClr val="272525"/>
                </a:solidFill>
                <a:latin typeface="Lato" pitchFamily="34" charset="0"/>
                <a:ea typeface="Lato" pitchFamily="34" charset="-122"/>
                <a:cs typeface="Lato" pitchFamily="34" charset="-120"/>
              </a:rPr>
              <a:t> Employs SQLite for user data management and Neo4j for efficient storage and retrieval of the knowledge graph, ensuring fast response times and scalability.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83406" y="724019"/>
            <a:ext cx="6994803" cy="520898"/>
          </a:xfrm>
          <a:prstGeom prst="rect">
            <a:avLst/>
          </a:prstGeom>
          <a:noFill/>
          <a:ln/>
        </p:spPr>
        <p:txBody>
          <a:bodyPr wrap="none" lIns="0" tIns="0" rIns="0" bIns="0" rtlCol="0" anchor="t"/>
          <a:lstStyle/>
          <a:p>
            <a:pPr marL="0" indent="0" algn="l">
              <a:lnSpc>
                <a:spcPts val="4100"/>
              </a:lnSpc>
              <a:buNone/>
            </a:pPr>
            <a:r>
              <a:rPr lang="en-US" sz="3250" dirty="0">
                <a:solidFill>
                  <a:srgbClr val="312F2B"/>
                </a:solidFill>
                <a:latin typeface="Gelasio" pitchFamily="34" charset="0"/>
                <a:ea typeface="Gelasio" pitchFamily="34" charset="-122"/>
                <a:cs typeface="Gelasio" pitchFamily="34" charset="-120"/>
              </a:rPr>
              <a:t>KG + Prompt Engineering Integration</a:t>
            </a:r>
            <a:endParaRPr lang="en-US" sz="3250" dirty="0"/>
          </a:p>
        </p:txBody>
      </p:sp>
      <p:sp>
        <p:nvSpPr>
          <p:cNvPr id="3" name="Text 1"/>
          <p:cNvSpPr/>
          <p:nvPr/>
        </p:nvSpPr>
        <p:spPr>
          <a:xfrm>
            <a:off x="583406" y="1578293"/>
            <a:ext cx="13463587" cy="266700"/>
          </a:xfrm>
          <a:prstGeom prst="rect">
            <a:avLst/>
          </a:prstGeom>
          <a:noFill/>
          <a:ln/>
        </p:spPr>
        <p:txBody>
          <a:bodyPr wrap="non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The core innovation lies in the synergistic integration of Knowledge Graphs and Prompt Engineering for enhanced learning experiences.</a:t>
            </a:r>
            <a:endParaRPr lang="en-US" sz="1300" dirty="0"/>
          </a:p>
        </p:txBody>
      </p:sp>
      <p:sp>
        <p:nvSpPr>
          <p:cNvPr id="4" name="Text 2"/>
          <p:cNvSpPr/>
          <p:nvPr/>
        </p:nvSpPr>
        <p:spPr>
          <a:xfrm>
            <a:off x="583406" y="2199203"/>
            <a:ext cx="2584609" cy="312539"/>
          </a:xfrm>
          <a:prstGeom prst="rect">
            <a:avLst/>
          </a:prstGeom>
          <a:noFill/>
          <a:ln/>
        </p:spPr>
        <p:txBody>
          <a:bodyPr wrap="none" lIns="0" tIns="0" rIns="0" bIns="0" rtlCol="0" anchor="t"/>
          <a:lstStyle/>
          <a:p>
            <a:pPr marL="0" indent="0" algn="l">
              <a:lnSpc>
                <a:spcPts val="2450"/>
              </a:lnSpc>
              <a:buNone/>
            </a:pPr>
            <a:r>
              <a:rPr lang="en-US" sz="1950" dirty="0">
                <a:solidFill>
                  <a:srgbClr val="312F2B"/>
                </a:solidFill>
                <a:latin typeface="Gelasio" pitchFamily="34" charset="0"/>
                <a:ea typeface="Gelasio" pitchFamily="34" charset="-122"/>
                <a:cs typeface="Gelasio" pitchFamily="34" charset="-120"/>
              </a:rPr>
              <a:t>Knowledge Graph (KG)</a:t>
            </a:r>
            <a:endParaRPr lang="en-US" sz="1950" dirty="0"/>
          </a:p>
        </p:txBody>
      </p:sp>
      <p:sp>
        <p:nvSpPr>
          <p:cNvPr id="5" name="Text 3"/>
          <p:cNvSpPr/>
          <p:nvPr/>
        </p:nvSpPr>
        <p:spPr>
          <a:xfrm>
            <a:off x="583406" y="2678430"/>
            <a:ext cx="6528435" cy="800100"/>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The KG meticulously maps skills, prerequisites, and career relevance, providing a structured, semantic layer for educational content. This ensures recommendations are contextually rich and logically sound.</a:t>
            </a:r>
            <a:endParaRPr lang="en-US" sz="1300" dirty="0"/>
          </a:p>
        </p:txBody>
      </p:sp>
      <p:sp>
        <p:nvSpPr>
          <p:cNvPr id="6" name="Text 4"/>
          <p:cNvSpPr/>
          <p:nvPr/>
        </p:nvSpPr>
        <p:spPr>
          <a:xfrm>
            <a:off x="583406" y="3645218"/>
            <a:ext cx="2813685" cy="312539"/>
          </a:xfrm>
          <a:prstGeom prst="rect">
            <a:avLst/>
          </a:prstGeom>
          <a:noFill/>
          <a:ln/>
        </p:spPr>
        <p:txBody>
          <a:bodyPr wrap="none" lIns="0" tIns="0" rIns="0" bIns="0" rtlCol="0" anchor="t"/>
          <a:lstStyle/>
          <a:p>
            <a:pPr marL="0" indent="0" algn="l">
              <a:lnSpc>
                <a:spcPts val="2450"/>
              </a:lnSpc>
              <a:buNone/>
            </a:pPr>
            <a:r>
              <a:rPr lang="en-US" sz="1950" dirty="0">
                <a:solidFill>
                  <a:srgbClr val="312F2B"/>
                </a:solidFill>
                <a:latin typeface="Gelasio" pitchFamily="34" charset="0"/>
                <a:ea typeface="Gelasio" pitchFamily="34" charset="-122"/>
                <a:cs typeface="Gelasio" pitchFamily="34" charset="-120"/>
              </a:rPr>
              <a:t>Prompt Engineering (PE)</a:t>
            </a:r>
            <a:endParaRPr lang="en-US" sz="1950" dirty="0"/>
          </a:p>
        </p:txBody>
      </p:sp>
      <p:sp>
        <p:nvSpPr>
          <p:cNvPr id="7" name="Text 5"/>
          <p:cNvSpPr/>
          <p:nvPr/>
        </p:nvSpPr>
        <p:spPr>
          <a:xfrm>
            <a:off x="583406" y="4124444"/>
            <a:ext cx="6528435" cy="800100"/>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We employ a BRTE (Behavior, Role, Task, Expected Outcome) template for context-rich prompts. This structured approach guides the LLM to generate precise and relevant responses, significantly reducing the likelihood of hallucinations.</a:t>
            </a:r>
            <a:endParaRPr lang="en-US" sz="1300" dirty="0"/>
          </a:p>
        </p:txBody>
      </p:sp>
      <p:pic>
        <p:nvPicPr>
          <p:cNvPr id="8" name="Image 0" descr="preencoded.png"/>
          <p:cNvPicPr>
            <a:picLocks noChangeAspect="1"/>
          </p:cNvPicPr>
          <p:nvPr/>
        </p:nvPicPr>
        <p:blipFill>
          <a:blip r:embed="rId3"/>
          <a:stretch>
            <a:fillRect/>
          </a:stretch>
        </p:blipFill>
        <p:spPr>
          <a:xfrm>
            <a:off x="583406" y="5112068"/>
            <a:ext cx="2092881" cy="2092881"/>
          </a:xfrm>
          <a:prstGeom prst="rect">
            <a:avLst/>
          </a:prstGeom>
        </p:spPr>
      </p:pic>
      <p:sp>
        <p:nvSpPr>
          <p:cNvPr id="9" name="Text 6"/>
          <p:cNvSpPr/>
          <p:nvPr/>
        </p:nvSpPr>
        <p:spPr>
          <a:xfrm>
            <a:off x="7526179" y="2199203"/>
            <a:ext cx="4444722" cy="312539"/>
          </a:xfrm>
          <a:prstGeom prst="rect">
            <a:avLst/>
          </a:prstGeom>
          <a:noFill/>
          <a:ln/>
        </p:spPr>
        <p:txBody>
          <a:bodyPr wrap="none" lIns="0" tIns="0" rIns="0" bIns="0" rtlCol="0" anchor="t"/>
          <a:lstStyle/>
          <a:p>
            <a:pPr marL="0" indent="0" algn="l">
              <a:lnSpc>
                <a:spcPts val="2450"/>
              </a:lnSpc>
              <a:buNone/>
            </a:pPr>
            <a:r>
              <a:rPr lang="en-US" sz="1950" dirty="0">
                <a:solidFill>
                  <a:srgbClr val="312F2B"/>
                </a:solidFill>
                <a:latin typeface="Gelasio" pitchFamily="34" charset="0"/>
                <a:ea typeface="Gelasio" pitchFamily="34" charset="-122"/>
                <a:cs typeface="Gelasio" pitchFamily="34" charset="-120"/>
              </a:rPr>
              <a:t>Retrieval-Augmented Generation (RAG)</a:t>
            </a:r>
            <a:endParaRPr lang="en-US" sz="1950" dirty="0"/>
          </a:p>
        </p:txBody>
      </p:sp>
      <p:sp>
        <p:nvSpPr>
          <p:cNvPr id="10" name="Text 7"/>
          <p:cNvSpPr/>
          <p:nvPr/>
        </p:nvSpPr>
        <p:spPr>
          <a:xfrm>
            <a:off x="7526179" y="2678430"/>
            <a:ext cx="6528435" cy="533400"/>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RAG is a critical component, enabling the LLM to retrieve information directly from the KG. This significantly boosts factual accuracy, achieving 97% reliability in our tests.</a:t>
            </a:r>
            <a:endParaRPr lang="en-US" sz="1300" dirty="0"/>
          </a:p>
        </p:txBody>
      </p:sp>
      <p:sp>
        <p:nvSpPr>
          <p:cNvPr id="11" name="Text 8"/>
          <p:cNvSpPr/>
          <p:nvPr/>
        </p:nvSpPr>
        <p:spPr>
          <a:xfrm>
            <a:off x="7526179" y="3378518"/>
            <a:ext cx="3324582" cy="312539"/>
          </a:xfrm>
          <a:prstGeom prst="rect">
            <a:avLst/>
          </a:prstGeom>
          <a:noFill/>
          <a:ln/>
        </p:spPr>
        <p:txBody>
          <a:bodyPr wrap="none" lIns="0" tIns="0" rIns="0" bIns="0" rtlCol="0" anchor="t"/>
          <a:lstStyle/>
          <a:p>
            <a:pPr marL="0" indent="0" algn="l">
              <a:lnSpc>
                <a:spcPts val="2450"/>
              </a:lnSpc>
              <a:buNone/>
            </a:pPr>
            <a:r>
              <a:rPr lang="en-US" sz="1950" dirty="0">
                <a:solidFill>
                  <a:srgbClr val="312F2B"/>
                </a:solidFill>
                <a:latin typeface="Gelasio" pitchFamily="34" charset="0"/>
                <a:ea typeface="Gelasio" pitchFamily="34" charset="-122"/>
                <a:cs typeface="Gelasio" pitchFamily="34" charset="-120"/>
              </a:rPr>
              <a:t>Hybrid Recommender System</a:t>
            </a:r>
            <a:endParaRPr lang="en-US" sz="1950" dirty="0"/>
          </a:p>
        </p:txBody>
      </p:sp>
      <p:sp>
        <p:nvSpPr>
          <p:cNvPr id="12" name="Text 9"/>
          <p:cNvSpPr/>
          <p:nvPr/>
        </p:nvSpPr>
        <p:spPr>
          <a:xfrm>
            <a:off x="7526179" y="3857744"/>
            <a:ext cx="6528435" cy="800100"/>
          </a:xfrm>
          <a:prstGeom prst="rect">
            <a:avLst/>
          </a:prstGeom>
          <a:noFill/>
          <a:ln/>
        </p:spPr>
        <p:txBody>
          <a:bodyPr wrap="square" lIns="0" tIns="0" rIns="0" bIns="0" rtlCol="0" anchor="t"/>
          <a:lstStyle/>
          <a:p>
            <a:pPr marL="0" indent="0" algn="l">
              <a:lnSpc>
                <a:spcPts val="2100"/>
              </a:lnSpc>
              <a:buNone/>
            </a:pPr>
            <a:r>
              <a:rPr lang="en-US" sz="1300" dirty="0">
                <a:solidFill>
                  <a:srgbClr val="272525"/>
                </a:solidFill>
                <a:latin typeface="Lato" pitchFamily="34" charset="0"/>
                <a:ea typeface="Lato" pitchFamily="34" charset="-122"/>
                <a:cs typeface="Lato" pitchFamily="34" charset="-120"/>
              </a:rPr>
              <a:t>Our system combines collaborative filtering, content-based recommendations, and KG-driven reasoning. This hybrid approach ensures diverse, personalized, and highly accurate learning path suggestions tailored to individual user needs and career aspirations.</a:t>
            </a:r>
            <a:endParaRPr lang="en-US" sz="1300" dirty="0"/>
          </a:p>
        </p:txBody>
      </p:sp>
      <p:pic>
        <p:nvPicPr>
          <p:cNvPr id="13" name="Image 1" descr="preencoded.png"/>
          <p:cNvPicPr>
            <a:picLocks noChangeAspect="1"/>
          </p:cNvPicPr>
          <p:nvPr/>
        </p:nvPicPr>
        <p:blipFill>
          <a:blip r:embed="rId4"/>
          <a:stretch>
            <a:fillRect/>
          </a:stretch>
        </p:blipFill>
        <p:spPr>
          <a:xfrm>
            <a:off x="7526179" y="4845368"/>
            <a:ext cx="2055852" cy="2055852"/>
          </a:xfrm>
          <a:prstGeom prst="rect">
            <a:avLst/>
          </a:prstGeom>
        </p:spPr>
      </p:pic>
      <p:sp>
        <p:nvSpPr>
          <p:cNvPr id="14" name="Text 10"/>
          <p:cNvSpPr/>
          <p:nvPr/>
        </p:nvSpPr>
        <p:spPr>
          <a:xfrm>
            <a:off x="7526179" y="7088743"/>
            <a:ext cx="6528435" cy="266700"/>
          </a:xfrm>
          <a:prstGeom prst="rect">
            <a:avLst/>
          </a:prstGeom>
          <a:noFill/>
          <a:ln/>
        </p:spPr>
        <p:txBody>
          <a:bodyPr wrap="none" lIns="0" tIns="0" rIns="0" bIns="0" rtlCol="0" anchor="t"/>
          <a:lstStyle/>
          <a:p>
            <a:pPr marL="0" indent="0" algn="l">
              <a:lnSpc>
                <a:spcPts val="2100"/>
              </a:lnSpc>
              <a:buNone/>
            </a:pP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3583424" y="792242"/>
            <a:ext cx="7463433" cy="708779"/>
          </a:xfrm>
          <a:prstGeom prst="rect">
            <a:avLst/>
          </a:prstGeom>
          <a:noFill/>
          <a:ln/>
        </p:spPr>
        <p:txBody>
          <a:bodyPr wrap="none" lIns="0" tIns="0" rIns="0" bIns="0" rtlCol="0" anchor="t"/>
          <a:lstStyle/>
          <a:p>
            <a:pPr marL="0" indent="0" algn="ctr">
              <a:lnSpc>
                <a:spcPts val="5550"/>
              </a:lnSpc>
              <a:buNone/>
            </a:pPr>
            <a:r>
              <a:rPr lang="en-US" sz="4450" dirty="0">
                <a:solidFill>
                  <a:srgbClr val="312F2B"/>
                </a:solidFill>
                <a:latin typeface="Gelasio" pitchFamily="34" charset="0"/>
                <a:ea typeface="Gelasio" pitchFamily="34" charset="-122"/>
                <a:cs typeface="Gelasio" pitchFamily="34" charset="-120"/>
              </a:rPr>
              <a:t>Implementation &amp; Evaluation</a:t>
            </a:r>
            <a:endParaRPr lang="en-US" sz="4450" dirty="0"/>
          </a:p>
        </p:txBody>
      </p:sp>
      <p:sp>
        <p:nvSpPr>
          <p:cNvPr id="3" name="Text 1"/>
          <p:cNvSpPr/>
          <p:nvPr/>
        </p:nvSpPr>
        <p:spPr>
          <a:xfrm>
            <a:off x="793790" y="1954649"/>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272525"/>
                </a:solidFill>
                <a:latin typeface="Lato" pitchFamily="34" charset="0"/>
                <a:ea typeface="Lato" pitchFamily="34" charset="-122"/>
                <a:cs typeface="Lato" pitchFamily="34" charset="-120"/>
              </a:rPr>
              <a:t>SkillBot provides adaptive recommendations and a secure multi-turn chat for a seamless user experience.</a:t>
            </a:r>
            <a:endParaRPr lang="en-US" sz="1750" dirty="0"/>
          </a:p>
        </p:txBody>
      </p:sp>
      <p:sp>
        <p:nvSpPr>
          <p:cNvPr id="4" name="Shape 2"/>
          <p:cNvSpPr/>
          <p:nvPr/>
        </p:nvSpPr>
        <p:spPr>
          <a:xfrm>
            <a:off x="793790" y="2686050"/>
            <a:ext cx="5666542" cy="283488"/>
          </a:xfrm>
          <a:prstGeom prst="roundRect">
            <a:avLst>
              <a:gd name="adj" fmla="val 33606"/>
            </a:avLst>
          </a:prstGeom>
          <a:solidFill>
            <a:srgbClr val="E8E8E3"/>
          </a:solidFill>
          <a:ln w="7620">
            <a:solidFill>
              <a:srgbClr val="CECEC9"/>
            </a:solidFill>
            <a:prstDash val="solid"/>
          </a:ln>
        </p:spPr>
        <p:txBody>
          <a:bodyPr/>
          <a:lstStyle/>
          <a:p>
            <a:endParaRPr lang="en-IN"/>
          </a:p>
        </p:txBody>
      </p:sp>
      <p:sp>
        <p:nvSpPr>
          <p:cNvPr id="5" name="Shape 3"/>
          <p:cNvSpPr/>
          <p:nvPr/>
        </p:nvSpPr>
        <p:spPr>
          <a:xfrm>
            <a:off x="793790" y="2686050"/>
            <a:ext cx="4929783" cy="283488"/>
          </a:xfrm>
          <a:prstGeom prst="roundRect">
            <a:avLst>
              <a:gd name="adj" fmla="val 33606"/>
            </a:avLst>
          </a:prstGeom>
          <a:solidFill>
            <a:srgbClr val="E5E5E0"/>
          </a:solidFill>
          <a:ln/>
        </p:spPr>
        <p:txBody>
          <a:bodyPr/>
          <a:lstStyle/>
          <a:p>
            <a:endParaRPr lang="en-IN"/>
          </a:p>
        </p:txBody>
      </p:sp>
      <p:sp>
        <p:nvSpPr>
          <p:cNvPr id="6" name="Text 4"/>
          <p:cNvSpPr/>
          <p:nvPr/>
        </p:nvSpPr>
        <p:spPr>
          <a:xfrm>
            <a:off x="6630353" y="2686050"/>
            <a:ext cx="543044" cy="283488"/>
          </a:xfrm>
          <a:prstGeom prst="rect">
            <a:avLst/>
          </a:prstGeom>
          <a:noFill/>
          <a:ln/>
        </p:spPr>
        <p:txBody>
          <a:bodyPr wrap="none" lIns="0" tIns="0" rIns="0" bIns="0" rtlCol="0" anchor="t"/>
          <a:lstStyle/>
          <a:p>
            <a:pPr marL="0" indent="0" algn="l">
              <a:lnSpc>
                <a:spcPts val="2200"/>
              </a:lnSpc>
              <a:buNone/>
            </a:pPr>
            <a:r>
              <a:rPr lang="en-US" sz="2200" dirty="0">
                <a:solidFill>
                  <a:srgbClr val="272525"/>
                </a:solidFill>
                <a:latin typeface="Gelasio" pitchFamily="34" charset="0"/>
                <a:ea typeface="Gelasio" pitchFamily="34" charset="-122"/>
                <a:cs typeface="Gelasio" pitchFamily="34" charset="-120"/>
              </a:rPr>
              <a:t>87%</a:t>
            </a:r>
            <a:endParaRPr lang="en-US" sz="2200" dirty="0"/>
          </a:p>
        </p:txBody>
      </p:sp>
      <p:sp>
        <p:nvSpPr>
          <p:cNvPr id="7" name="Text 5"/>
          <p:cNvSpPr/>
          <p:nvPr/>
        </p:nvSpPr>
        <p:spPr>
          <a:xfrm>
            <a:off x="793790" y="3252907"/>
            <a:ext cx="3459004"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Recommendation Precision</a:t>
            </a:r>
            <a:endParaRPr lang="en-US" sz="2200" dirty="0"/>
          </a:p>
        </p:txBody>
      </p:sp>
      <p:sp>
        <p:nvSpPr>
          <p:cNvPr id="8" name="Text 6"/>
          <p:cNvSpPr/>
          <p:nvPr/>
        </p:nvSpPr>
        <p:spPr>
          <a:xfrm>
            <a:off x="793790" y="3743325"/>
            <a:ext cx="6379607"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Measures the relevance of recommended items.</a:t>
            </a:r>
            <a:endParaRPr lang="en-US" sz="1750" dirty="0"/>
          </a:p>
        </p:txBody>
      </p:sp>
      <p:sp>
        <p:nvSpPr>
          <p:cNvPr id="9" name="Shape 7"/>
          <p:cNvSpPr/>
          <p:nvPr/>
        </p:nvSpPr>
        <p:spPr>
          <a:xfrm>
            <a:off x="7456884" y="2686050"/>
            <a:ext cx="5650825" cy="283488"/>
          </a:xfrm>
          <a:prstGeom prst="roundRect">
            <a:avLst>
              <a:gd name="adj" fmla="val 33606"/>
            </a:avLst>
          </a:prstGeom>
          <a:solidFill>
            <a:srgbClr val="E8E8E3"/>
          </a:solidFill>
          <a:ln w="7620">
            <a:solidFill>
              <a:srgbClr val="CECEC9"/>
            </a:solidFill>
            <a:prstDash val="solid"/>
          </a:ln>
        </p:spPr>
        <p:txBody>
          <a:bodyPr/>
          <a:lstStyle/>
          <a:p>
            <a:endParaRPr lang="en-IN"/>
          </a:p>
        </p:txBody>
      </p:sp>
      <p:sp>
        <p:nvSpPr>
          <p:cNvPr id="10" name="Shape 8"/>
          <p:cNvSpPr/>
          <p:nvPr/>
        </p:nvSpPr>
        <p:spPr>
          <a:xfrm>
            <a:off x="7456884" y="2686050"/>
            <a:ext cx="4633674" cy="283488"/>
          </a:xfrm>
          <a:prstGeom prst="roundRect">
            <a:avLst>
              <a:gd name="adj" fmla="val 33606"/>
            </a:avLst>
          </a:prstGeom>
          <a:solidFill>
            <a:srgbClr val="E5E5E0"/>
          </a:solidFill>
          <a:ln/>
        </p:spPr>
        <p:txBody>
          <a:bodyPr/>
          <a:lstStyle/>
          <a:p>
            <a:endParaRPr lang="en-IN"/>
          </a:p>
        </p:txBody>
      </p:sp>
      <p:sp>
        <p:nvSpPr>
          <p:cNvPr id="11" name="Text 9"/>
          <p:cNvSpPr/>
          <p:nvPr/>
        </p:nvSpPr>
        <p:spPr>
          <a:xfrm>
            <a:off x="13277731" y="2686050"/>
            <a:ext cx="558879" cy="283488"/>
          </a:xfrm>
          <a:prstGeom prst="rect">
            <a:avLst/>
          </a:prstGeom>
          <a:noFill/>
          <a:ln/>
        </p:spPr>
        <p:txBody>
          <a:bodyPr wrap="none" lIns="0" tIns="0" rIns="0" bIns="0" rtlCol="0" anchor="t"/>
          <a:lstStyle/>
          <a:p>
            <a:pPr marL="0" indent="0" algn="l">
              <a:lnSpc>
                <a:spcPts val="2200"/>
              </a:lnSpc>
              <a:buNone/>
            </a:pPr>
            <a:r>
              <a:rPr lang="en-US" sz="2200" dirty="0">
                <a:solidFill>
                  <a:srgbClr val="272525"/>
                </a:solidFill>
                <a:latin typeface="Gelasio" pitchFamily="34" charset="0"/>
                <a:ea typeface="Gelasio" pitchFamily="34" charset="-122"/>
                <a:cs typeface="Gelasio" pitchFamily="34" charset="-120"/>
              </a:rPr>
              <a:t>82%</a:t>
            </a:r>
            <a:endParaRPr lang="en-US" sz="2200" dirty="0"/>
          </a:p>
        </p:txBody>
      </p:sp>
      <p:sp>
        <p:nvSpPr>
          <p:cNvPr id="12" name="Text 10"/>
          <p:cNvSpPr/>
          <p:nvPr/>
        </p:nvSpPr>
        <p:spPr>
          <a:xfrm>
            <a:off x="7456884" y="325290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Recall</a:t>
            </a:r>
            <a:endParaRPr lang="en-US" sz="2200" dirty="0"/>
          </a:p>
        </p:txBody>
      </p:sp>
      <p:sp>
        <p:nvSpPr>
          <p:cNvPr id="13" name="Text 11"/>
          <p:cNvSpPr/>
          <p:nvPr/>
        </p:nvSpPr>
        <p:spPr>
          <a:xfrm>
            <a:off x="7456884" y="3743325"/>
            <a:ext cx="637972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Indicates how many relevant items were successfully retrieved.</a:t>
            </a:r>
            <a:endParaRPr lang="en-US" sz="1750" dirty="0"/>
          </a:p>
        </p:txBody>
      </p:sp>
      <p:sp>
        <p:nvSpPr>
          <p:cNvPr id="14" name="Shape 12"/>
          <p:cNvSpPr/>
          <p:nvPr/>
        </p:nvSpPr>
        <p:spPr>
          <a:xfrm>
            <a:off x="793790" y="4673203"/>
            <a:ext cx="5648920" cy="283488"/>
          </a:xfrm>
          <a:prstGeom prst="roundRect">
            <a:avLst>
              <a:gd name="adj" fmla="val 33606"/>
            </a:avLst>
          </a:prstGeom>
          <a:solidFill>
            <a:srgbClr val="E8E8E3"/>
          </a:solidFill>
          <a:ln w="7620">
            <a:solidFill>
              <a:srgbClr val="CECEC9"/>
            </a:solidFill>
            <a:prstDash val="solid"/>
          </a:ln>
        </p:spPr>
        <p:txBody>
          <a:bodyPr/>
          <a:lstStyle/>
          <a:p>
            <a:endParaRPr lang="en-IN"/>
          </a:p>
        </p:txBody>
      </p:sp>
      <p:sp>
        <p:nvSpPr>
          <p:cNvPr id="15" name="Shape 13"/>
          <p:cNvSpPr/>
          <p:nvPr/>
        </p:nvSpPr>
        <p:spPr>
          <a:xfrm>
            <a:off x="793790" y="4673203"/>
            <a:ext cx="4744998" cy="283488"/>
          </a:xfrm>
          <a:prstGeom prst="roundRect">
            <a:avLst>
              <a:gd name="adj" fmla="val 33606"/>
            </a:avLst>
          </a:prstGeom>
          <a:solidFill>
            <a:srgbClr val="E5E5E0"/>
          </a:solidFill>
          <a:ln/>
        </p:spPr>
        <p:txBody>
          <a:bodyPr/>
          <a:lstStyle/>
          <a:p>
            <a:endParaRPr lang="en-IN"/>
          </a:p>
        </p:txBody>
      </p:sp>
      <p:sp>
        <p:nvSpPr>
          <p:cNvPr id="16" name="Text 14"/>
          <p:cNvSpPr/>
          <p:nvPr/>
        </p:nvSpPr>
        <p:spPr>
          <a:xfrm>
            <a:off x="6612731" y="4673203"/>
            <a:ext cx="560665" cy="283488"/>
          </a:xfrm>
          <a:prstGeom prst="rect">
            <a:avLst/>
          </a:prstGeom>
          <a:noFill/>
          <a:ln/>
        </p:spPr>
        <p:txBody>
          <a:bodyPr wrap="none" lIns="0" tIns="0" rIns="0" bIns="0" rtlCol="0" anchor="t"/>
          <a:lstStyle/>
          <a:p>
            <a:pPr marL="0" indent="0" algn="l">
              <a:lnSpc>
                <a:spcPts val="2200"/>
              </a:lnSpc>
              <a:buNone/>
            </a:pPr>
            <a:r>
              <a:rPr lang="en-US" sz="2200" dirty="0">
                <a:solidFill>
                  <a:srgbClr val="272525"/>
                </a:solidFill>
                <a:latin typeface="Gelasio" pitchFamily="34" charset="0"/>
                <a:ea typeface="Gelasio" pitchFamily="34" charset="-122"/>
                <a:cs typeface="Gelasio" pitchFamily="34" charset="-120"/>
              </a:rPr>
              <a:t>84%</a:t>
            </a:r>
            <a:endParaRPr lang="en-US" sz="2200" dirty="0"/>
          </a:p>
        </p:txBody>
      </p:sp>
      <p:sp>
        <p:nvSpPr>
          <p:cNvPr id="17" name="Text 15"/>
          <p:cNvSpPr/>
          <p:nvPr/>
        </p:nvSpPr>
        <p:spPr>
          <a:xfrm>
            <a:off x="793790" y="52400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F1-Score</a:t>
            </a:r>
            <a:endParaRPr lang="en-US" sz="2200" dirty="0"/>
          </a:p>
        </p:txBody>
      </p:sp>
      <p:sp>
        <p:nvSpPr>
          <p:cNvPr id="18" name="Text 16"/>
          <p:cNvSpPr/>
          <p:nvPr/>
        </p:nvSpPr>
        <p:spPr>
          <a:xfrm>
            <a:off x="793790" y="5730478"/>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Harmonic mean of precision and recall, reflecting overall accuracy.</a:t>
            </a:r>
            <a:endParaRPr lang="en-US" sz="1750" dirty="0"/>
          </a:p>
        </p:txBody>
      </p:sp>
      <p:sp>
        <p:nvSpPr>
          <p:cNvPr id="19" name="Shape 17"/>
          <p:cNvSpPr/>
          <p:nvPr/>
        </p:nvSpPr>
        <p:spPr>
          <a:xfrm>
            <a:off x="7456884" y="4673203"/>
            <a:ext cx="5277922" cy="283488"/>
          </a:xfrm>
          <a:prstGeom prst="roundRect">
            <a:avLst>
              <a:gd name="adj" fmla="val 33606"/>
            </a:avLst>
          </a:prstGeom>
          <a:solidFill>
            <a:srgbClr val="E8E8E3"/>
          </a:solidFill>
          <a:ln w="7620">
            <a:solidFill>
              <a:srgbClr val="CECEC9"/>
            </a:solidFill>
            <a:prstDash val="solid"/>
          </a:ln>
        </p:spPr>
        <p:txBody>
          <a:bodyPr/>
          <a:lstStyle/>
          <a:p>
            <a:endParaRPr lang="en-IN"/>
          </a:p>
        </p:txBody>
      </p:sp>
      <p:sp>
        <p:nvSpPr>
          <p:cNvPr id="20" name="Shape 18"/>
          <p:cNvSpPr/>
          <p:nvPr/>
        </p:nvSpPr>
        <p:spPr>
          <a:xfrm>
            <a:off x="7456884" y="4673203"/>
            <a:ext cx="4538901" cy="283488"/>
          </a:xfrm>
          <a:prstGeom prst="roundRect">
            <a:avLst>
              <a:gd name="adj" fmla="val 33606"/>
            </a:avLst>
          </a:prstGeom>
          <a:solidFill>
            <a:srgbClr val="E5E5E0"/>
          </a:solidFill>
          <a:ln/>
        </p:spPr>
        <p:txBody>
          <a:bodyPr/>
          <a:lstStyle/>
          <a:p>
            <a:endParaRPr lang="en-IN"/>
          </a:p>
        </p:txBody>
      </p:sp>
      <p:sp>
        <p:nvSpPr>
          <p:cNvPr id="21" name="Text 19"/>
          <p:cNvSpPr/>
          <p:nvPr/>
        </p:nvSpPr>
        <p:spPr>
          <a:xfrm>
            <a:off x="12904827" y="4673203"/>
            <a:ext cx="931783" cy="283488"/>
          </a:xfrm>
          <a:prstGeom prst="rect">
            <a:avLst/>
          </a:prstGeom>
          <a:noFill/>
          <a:ln/>
        </p:spPr>
        <p:txBody>
          <a:bodyPr wrap="none" lIns="0" tIns="0" rIns="0" bIns="0" rtlCol="0" anchor="t"/>
          <a:lstStyle/>
          <a:p>
            <a:pPr marL="0" indent="0" algn="l">
              <a:lnSpc>
                <a:spcPts val="2200"/>
              </a:lnSpc>
              <a:buNone/>
            </a:pPr>
            <a:r>
              <a:rPr lang="en-US" sz="2200" dirty="0">
                <a:solidFill>
                  <a:srgbClr val="272525"/>
                </a:solidFill>
                <a:latin typeface="Gelasio" pitchFamily="34" charset="0"/>
                <a:ea typeface="Gelasio" pitchFamily="34" charset="-122"/>
                <a:cs typeface="Gelasio" pitchFamily="34" charset="-120"/>
              </a:rPr>
              <a:t>86/100</a:t>
            </a:r>
            <a:endParaRPr lang="en-US" sz="2200" dirty="0"/>
          </a:p>
        </p:txBody>
      </p:sp>
      <p:sp>
        <p:nvSpPr>
          <p:cNvPr id="22" name="Text 20"/>
          <p:cNvSpPr/>
          <p:nvPr/>
        </p:nvSpPr>
        <p:spPr>
          <a:xfrm>
            <a:off x="7456884" y="524006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272525"/>
                </a:solidFill>
                <a:latin typeface="Gelasio" pitchFamily="34" charset="0"/>
                <a:ea typeface="Gelasio" pitchFamily="34" charset="-122"/>
                <a:cs typeface="Gelasio" pitchFamily="34" charset="-120"/>
              </a:rPr>
              <a:t>SUS Usability Score</a:t>
            </a:r>
            <a:endParaRPr lang="en-US" sz="2200" dirty="0"/>
          </a:p>
        </p:txBody>
      </p:sp>
      <p:sp>
        <p:nvSpPr>
          <p:cNvPr id="23" name="Text 21"/>
          <p:cNvSpPr/>
          <p:nvPr/>
        </p:nvSpPr>
        <p:spPr>
          <a:xfrm>
            <a:off x="7456884" y="5730478"/>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System Usability Scale score, indicating an "Excellent" user experience.</a:t>
            </a:r>
            <a:endParaRPr lang="en-US" sz="1750" dirty="0"/>
          </a:p>
        </p:txBody>
      </p:sp>
      <p:sp>
        <p:nvSpPr>
          <p:cNvPr id="24" name="Text 22"/>
          <p:cNvSpPr/>
          <p:nvPr/>
        </p:nvSpPr>
        <p:spPr>
          <a:xfrm>
            <a:off x="793790" y="6711434"/>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Lato" pitchFamily="34" charset="0"/>
                <a:ea typeface="Lato" pitchFamily="34" charset="-122"/>
                <a:cs typeface="Lato" pitchFamily="34" charset="-120"/>
              </a:rPr>
              <a:t>Case studies with diverse user groups demonstrated significant skill gain and improved career alignment, validating the system's effectiveness in real-world scenarios.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9101" y="663178"/>
            <a:ext cx="7838599" cy="1165622"/>
          </a:xfrm>
          <a:prstGeom prst="rect">
            <a:avLst/>
          </a:prstGeom>
          <a:noFill/>
          <a:ln/>
        </p:spPr>
        <p:txBody>
          <a:bodyPr wrap="square" lIns="0" tIns="0" rIns="0" bIns="0" rtlCol="0" anchor="t"/>
          <a:lstStyle/>
          <a:p>
            <a:pPr marL="0" indent="0" algn="l">
              <a:lnSpc>
                <a:spcPts val="4550"/>
              </a:lnSpc>
              <a:buNone/>
            </a:pPr>
            <a:r>
              <a:rPr lang="en-US" sz="3650" dirty="0">
                <a:solidFill>
                  <a:srgbClr val="312F2B"/>
                </a:solidFill>
                <a:latin typeface="Gelasio" pitchFamily="34" charset="0"/>
                <a:ea typeface="Gelasio" pitchFamily="34" charset="-122"/>
                <a:cs typeface="Gelasio" pitchFamily="34" charset="-120"/>
              </a:rPr>
              <a:t>Contributions, Limitations &amp; Future Work</a:t>
            </a:r>
            <a:endParaRPr lang="en-US" sz="3650" dirty="0"/>
          </a:p>
        </p:txBody>
      </p:sp>
      <p:sp>
        <p:nvSpPr>
          <p:cNvPr id="4" name="Text 1"/>
          <p:cNvSpPr/>
          <p:nvPr/>
        </p:nvSpPr>
        <p:spPr>
          <a:xfrm>
            <a:off x="6139101" y="2108478"/>
            <a:ext cx="2797612" cy="349687"/>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Achievements</a:t>
            </a:r>
            <a:endParaRPr lang="en-US" sz="2200" dirty="0"/>
          </a:p>
        </p:txBody>
      </p:sp>
      <p:sp>
        <p:nvSpPr>
          <p:cNvPr id="5" name="Text 2"/>
          <p:cNvSpPr/>
          <p:nvPr/>
        </p:nvSpPr>
        <p:spPr>
          <a:xfrm>
            <a:off x="6139101" y="2737842"/>
            <a:ext cx="7838599"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Lato" pitchFamily="34" charset="0"/>
                <a:ea typeface="Lato" pitchFamily="34" charset="-122"/>
                <a:cs typeface="Lato" pitchFamily="34" charset="-120"/>
              </a:rPr>
              <a:t>Robust fusion of Knowledge Graphs and Prompt Engineering.</a:t>
            </a:r>
            <a:endParaRPr lang="en-US" sz="1450" dirty="0"/>
          </a:p>
        </p:txBody>
      </p:sp>
      <p:sp>
        <p:nvSpPr>
          <p:cNvPr id="6" name="Text 3"/>
          <p:cNvSpPr/>
          <p:nvPr/>
        </p:nvSpPr>
        <p:spPr>
          <a:xfrm>
            <a:off x="6139101" y="3101340"/>
            <a:ext cx="7838599"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Lato" pitchFamily="34" charset="0"/>
                <a:ea typeface="Lato" pitchFamily="34" charset="-122"/>
                <a:cs typeface="Lato" pitchFamily="34" charset="-120"/>
              </a:rPr>
              <a:t>Development of adaptive and transparent recommendation systems.</a:t>
            </a:r>
            <a:endParaRPr lang="en-US" sz="1450" dirty="0"/>
          </a:p>
        </p:txBody>
      </p:sp>
      <p:sp>
        <p:nvSpPr>
          <p:cNvPr id="7" name="Text 4"/>
          <p:cNvSpPr/>
          <p:nvPr/>
        </p:nvSpPr>
        <p:spPr>
          <a:xfrm>
            <a:off x="6139101" y="3679269"/>
            <a:ext cx="2797612" cy="349687"/>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Limitations</a:t>
            </a:r>
            <a:endParaRPr lang="en-US" sz="2200" dirty="0"/>
          </a:p>
        </p:txBody>
      </p:sp>
      <p:sp>
        <p:nvSpPr>
          <p:cNvPr id="8" name="Text 5"/>
          <p:cNvSpPr/>
          <p:nvPr/>
        </p:nvSpPr>
        <p:spPr>
          <a:xfrm>
            <a:off x="6139101" y="4308634"/>
            <a:ext cx="7838599"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Lato" pitchFamily="34" charset="0"/>
                <a:ea typeface="Lato" pitchFamily="34" charset="-122"/>
                <a:cs typeface="Lato" pitchFamily="34" charset="-120"/>
              </a:rPr>
              <a:t>Dependency on data quality and availability for KG construction.</a:t>
            </a:r>
            <a:endParaRPr lang="en-US" sz="1450" dirty="0"/>
          </a:p>
        </p:txBody>
      </p:sp>
      <p:sp>
        <p:nvSpPr>
          <p:cNvPr id="9" name="Text 6"/>
          <p:cNvSpPr/>
          <p:nvPr/>
        </p:nvSpPr>
        <p:spPr>
          <a:xfrm>
            <a:off x="6139101" y="4672132"/>
            <a:ext cx="7838599"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Lato" pitchFamily="34" charset="0"/>
                <a:ea typeface="Lato" pitchFamily="34" charset="-122"/>
                <a:cs typeface="Lato" pitchFamily="34" charset="-120"/>
              </a:rPr>
              <a:t>Challenges in generalization across diverse languages and cultures.</a:t>
            </a:r>
            <a:endParaRPr lang="en-US" sz="1450" dirty="0"/>
          </a:p>
        </p:txBody>
      </p:sp>
      <p:sp>
        <p:nvSpPr>
          <p:cNvPr id="10" name="Text 7"/>
          <p:cNvSpPr/>
          <p:nvPr/>
        </p:nvSpPr>
        <p:spPr>
          <a:xfrm>
            <a:off x="6139101" y="5035629"/>
            <a:ext cx="7838599"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Lato" pitchFamily="34" charset="0"/>
                <a:ea typeface="Lato" pitchFamily="34" charset="-122"/>
                <a:cs typeface="Lato" pitchFamily="34" charset="-120"/>
              </a:rPr>
              <a:t>Significant computational resource requirements for LLM fine-tuning and KG maintenance.</a:t>
            </a:r>
            <a:endParaRPr lang="en-US" sz="1450" dirty="0"/>
          </a:p>
        </p:txBody>
      </p:sp>
      <p:sp>
        <p:nvSpPr>
          <p:cNvPr id="11" name="Text 8"/>
          <p:cNvSpPr/>
          <p:nvPr/>
        </p:nvSpPr>
        <p:spPr>
          <a:xfrm>
            <a:off x="6139101" y="5613559"/>
            <a:ext cx="2797612" cy="349687"/>
          </a:xfrm>
          <a:prstGeom prst="rect">
            <a:avLst/>
          </a:prstGeom>
          <a:noFill/>
          <a:ln/>
        </p:spPr>
        <p:txBody>
          <a:bodyPr wrap="none" lIns="0" tIns="0" rIns="0" bIns="0" rtlCol="0" anchor="t"/>
          <a:lstStyle/>
          <a:p>
            <a:pPr marL="0" indent="0" algn="l">
              <a:lnSpc>
                <a:spcPts val="2750"/>
              </a:lnSpc>
              <a:buNone/>
            </a:pPr>
            <a:r>
              <a:rPr lang="en-US" sz="2200" dirty="0">
                <a:solidFill>
                  <a:srgbClr val="312F2B"/>
                </a:solidFill>
                <a:latin typeface="Gelasio" pitchFamily="34" charset="0"/>
                <a:ea typeface="Gelasio" pitchFamily="34" charset="-122"/>
                <a:cs typeface="Gelasio" pitchFamily="34" charset="-120"/>
              </a:rPr>
              <a:t>Future Directions</a:t>
            </a:r>
            <a:endParaRPr lang="en-US" sz="2200" dirty="0"/>
          </a:p>
        </p:txBody>
      </p:sp>
      <p:sp>
        <p:nvSpPr>
          <p:cNvPr id="12" name="Text 9"/>
          <p:cNvSpPr/>
          <p:nvPr/>
        </p:nvSpPr>
        <p:spPr>
          <a:xfrm>
            <a:off x="6139101" y="6242923"/>
            <a:ext cx="7838599"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Lato" pitchFamily="34" charset="0"/>
                <a:ea typeface="Lato" pitchFamily="34" charset="-122"/>
                <a:cs typeface="Lato" pitchFamily="34" charset="-120"/>
              </a:rPr>
              <a:t>Integration of multimodal content (voice, VR/AR) for richer learning experiences.</a:t>
            </a:r>
            <a:endParaRPr lang="en-US" sz="1450" dirty="0"/>
          </a:p>
        </p:txBody>
      </p:sp>
      <p:sp>
        <p:nvSpPr>
          <p:cNvPr id="13" name="Text 10"/>
          <p:cNvSpPr/>
          <p:nvPr/>
        </p:nvSpPr>
        <p:spPr>
          <a:xfrm>
            <a:off x="6139101" y="6606421"/>
            <a:ext cx="7838599" cy="298252"/>
          </a:xfrm>
          <a:prstGeom prst="rect">
            <a:avLst/>
          </a:prstGeom>
          <a:noFill/>
          <a:ln/>
        </p:spPr>
        <p:txBody>
          <a:bodyPr wrap="none" lIns="0" tIns="0" rIns="0" bIns="0" rtlCol="0" anchor="t"/>
          <a:lstStyle/>
          <a:p>
            <a:pPr marL="342900" indent="-342900" algn="l">
              <a:lnSpc>
                <a:spcPts val="2300"/>
              </a:lnSpc>
              <a:buSzPct val="100000"/>
              <a:buChar char="•"/>
            </a:pPr>
            <a:r>
              <a:rPr lang="en-US" sz="1450" dirty="0">
                <a:solidFill>
                  <a:srgbClr val="272525"/>
                </a:solidFill>
                <a:latin typeface="Lato" pitchFamily="34" charset="0"/>
                <a:ea typeface="Lato" pitchFamily="34" charset="-122"/>
                <a:cs typeface="Lato" pitchFamily="34" charset="-120"/>
              </a:rPr>
              <a:t>Implementation of reinforcement learning for deeper, continuous personalization.</a:t>
            </a:r>
            <a:endParaRPr lang="en-US" sz="1450" dirty="0"/>
          </a:p>
        </p:txBody>
      </p:sp>
      <p:sp>
        <p:nvSpPr>
          <p:cNvPr id="14" name="Text 11"/>
          <p:cNvSpPr/>
          <p:nvPr/>
        </p:nvSpPr>
        <p:spPr>
          <a:xfrm>
            <a:off x="6139101" y="6969919"/>
            <a:ext cx="7838599" cy="596503"/>
          </a:xfrm>
          <a:prstGeom prst="rect">
            <a:avLst/>
          </a:prstGeom>
          <a:noFill/>
          <a:ln/>
        </p:spPr>
        <p:txBody>
          <a:bodyPr wrap="square" lIns="0" tIns="0" rIns="0" bIns="0" rtlCol="0" anchor="t"/>
          <a:lstStyle/>
          <a:p>
            <a:pPr marL="342900" indent="-342900" algn="l">
              <a:lnSpc>
                <a:spcPts val="2300"/>
              </a:lnSpc>
              <a:buSzPct val="100000"/>
              <a:buChar char="•"/>
            </a:pPr>
            <a:r>
              <a:rPr lang="en-US" sz="1450" dirty="0">
                <a:solidFill>
                  <a:srgbClr val="272525"/>
                </a:solidFill>
                <a:latin typeface="Lato" pitchFamily="34" charset="0"/>
                <a:ea typeface="Lato" pitchFamily="34" charset="-122"/>
                <a:cs typeface="Lato" pitchFamily="34" charset="-120"/>
              </a:rPr>
              <a:t>Expansion to include more languages and conduct larger longitudinal studies to assess long-term impact.</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1089</Words>
  <Application>Microsoft Office PowerPoint</Application>
  <PresentationFormat>Custom</PresentationFormat>
  <Paragraphs>109</Paragraphs>
  <Slides>11</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Gelasio</vt:lpstr>
      <vt:lpstr>Lato</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malav naik</cp:lastModifiedBy>
  <cp:revision>3</cp:revision>
  <dcterms:created xsi:type="dcterms:W3CDTF">2025-08-11T08:43:50Z</dcterms:created>
  <dcterms:modified xsi:type="dcterms:W3CDTF">2025-08-11T08:52:26Z</dcterms:modified>
</cp:coreProperties>
</file>